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ink/ink1.xml" ContentType="application/inkml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1"/>
  </p:notesMasterIdLst>
  <p:handoutMasterIdLst>
    <p:handoutMasterId r:id="rId42"/>
  </p:handoutMasterIdLst>
  <p:sldIdLst>
    <p:sldId id="264" r:id="rId5"/>
    <p:sldId id="307" r:id="rId6"/>
    <p:sldId id="266" r:id="rId7"/>
    <p:sldId id="302" r:id="rId8"/>
    <p:sldId id="268" r:id="rId9"/>
    <p:sldId id="269" r:id="rId10"/>
    <p:sldId id="270" r:id="rId11"/>
    <p:sldId id="271" r:id="rId12"/>
    <p:sldId id="272" r:id="rId13"/>
    <p:sldId id="303" r:id="rId14"/>
    <p:sldId id="274" r:id="rId15"/>
    <p:sldId id="275" r:id="rId16"/>
    <p:sldId id="276" r:id="rId17"/>
    <p:sldId id="304" r:id="rId18"/>
    <p:sldId id="278" r:id="rId19"/>
    <p:sldId id="280" r:id="rId20"/>
    <p:sldId id="282" r:id="rId21"/>
    <p:sldId id="283" r:id="rId22"/>
    <p:sldId id="284" r:id="rId23"/>
    <p:sldId id="285" r:id="rId24"/>
    <p:sldId id="286" r:id="rId25"/>
    <p:sldId id="287" r:id="rId26"/>
    <p:sldId id="289" r:id="rId27"/>
    <p:sldId id="290" r:id="rId28"/>
    <p:sldId id="291" r:id="rId29"/>
    <p:sldId id="292" r:id="rId30"/>
    <p:sldId id="293" r:id="rId31"/>
    <p:sldId id="294" r:id="rId32"/>
    <p:sldId id="305" r:id="rId33"/>
    <p:sldId id="296" r:id="rId34"/>
    <p:sldId id="308" r:id="rId35"/>
    <p:sldId id="297" r:id="rId36"/>
    <p:sldId id="311" r:id="rId37"/>
    <p:sldId id="309" r:id="rId38"/>
    <p:sldId id="310" r:id="rId39"/>
    <p:sldId id="306" r:id="rId40"/>
  </p:sldIdLst>
  <p:sldSz cx="12188825" cy="6858000"/>
  <p:notesSz cx="6858000" cy="9144000"/>
  <p:defaultTextStyle>
    <a:defPPr rtl="0"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CCCC"/>
    <a:srgbClr val="33CCFF"/>
    <a:srgbClr val="9900CC"/>
    <a:srgbClr val="9966FF"/>
    <a:srgbClr val="9933FF"/>
    <a:srgbClr val="FF6699"/>
    <a:srgbClr val="FF99CC"/>
    <a:srgbClr val="00FFFF"/>
    <a:srgbClr val="000000"/>
    <a:srgbClr val="FF99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721" autoAdjust="0"/>
  </p:normalViewPr>
  <p:slideViewPr>
    <p:cSldViewPr showGuides="1">
      <p:cViewPr varScale="1">
        <p:scale>
          <a:sx n="58" d="100"/>
          <a:sy n="58" d="100"/>
        </p:scale>
        <p:origin x="-78" y="-246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6" d="100"/>
          <a:sy n="96" d="100"/>
        </p:scale>
        <p:origin x="3642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3D4954-0A78-42A0-AFC9-6161B4C130FC}" type="doc">
      <dgm:prSet loTypeId="urn:microsoft.com/office/officeart/2005/8/layout/cycle4#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21B12A7-CFC0-4233-B223-1B8459A82432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cs-CZ" b="1" dirty="0">
              <a:solidFill>
                <a:schemeClr val="tx1"/>
              </a:solidFill>
            </a:rPr>
            <a:t>Rekvalifikace</a:t>
          </a:r>
        </a:p>
      </dgm:t>
    </dgm:pt>
    <dgm:pt modelId="{DA5F4BAD-C323-4345-B436-E1FD7A96DF50}" type="parTrans" cxnId="{F86A86BB-DBD2-4527-99BE-DB1BDEE6CD06}">
      <dgm:prSet/>
      <dgm:spPr/>
      <dgm:t>
        <a:bodyPr/>
        <a:lstStyle/>
        <a:p>
          <a:endParaRPr lang="cs-CZ"/>
        </a:p>
      </dgm:t>
    </dgm:pt>
    <dgm:pt modelId="{6806BFF0-CE7F-4B85-BE15-1B0C07859B77}" type="sibTrans" cxnId="{F86A86BB-DBD2-4527-99BE-DB1BDEE6CD06}">
      <dgm:prSet/>
      <dgm:spPr/>
      <dgm:t>
        <a:bodyPr/>
        <a:lstStyle/>
        <a:p>
          <a:endParaRPr lang="cs-CZ"/>
        </a:p>
      </dgm:t>
    </dgm:pt>
    <dgm:pt modelId="{7B3C128C-23AD-4143-BBAA-6A20DB4CCB82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1050" b="1" dirty="0"/>
            <a:t>Cíl = získání/navýšení uplatnitelnosti na trhu práce</a:t>
          </a:r>
        </a:p>
      </dgm:t>
    </dgm:pt>
    <dgm:pt modelId="{05CB7C2C-F161-4D0C-8F92-3B8E7743996E}" type="parTrans" cxnId="{28586B56-E898-41FE-930C-CFE8E9EE9E52}">
      <dgm:prSet/>
      <dgm:spPr/>
      <dgm:t>
        <a:bodyPr/>
        <a:lstStyle/>
        <a:p>
          <a:endParaRPr lang="cs-CZ"/>
        </a:p>
      </dgm:t>
    </dgm:pt>
    <dgm:pt modelId="{893422F2-6CDF-43A2-9001-4FFD8CC50BF1}" type="sibTrans" cxnId="{28586B56-E898-41FE-930C-CFE8E9EE9E52}">
      <dgm:prSet/>
      <dgm:spPr/>
      <dgm:t>
        <a:bodyPr/>
        <a:lstStyle/>
        <a:p>
          <a:endParaRPr lang="cs-CZ"/>
        </a:p>
      </dgm:t>
    </dgm:pt>
    <dgm:pt modelId="{D594F02D-3A20-438D-B910-47898118E1E3}">
      <dgm:prSet phldrT="[Tex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cs-CZ" b="1" dirty="0">
              <a:solidFill>
                <a:schemeClr val="tx1"/>
              </a:solidFill>
            </a:rPr>
            <a:t>Informační poradenské středisko</a:t>
          </a:r>
        </a:p>
      </dgm:t>
    </dgm:pt>
    <dgm:pt modelId="{E331BEC2-D2E9-4705-AA13-A51E555767DF}" type="parTrans" cxnId="{67C28EF1-41E6-4010-9410-5A6DE5AFACDA}">
      <dgm:prSet/>
      <dgm:spPr/>
      <dgm:t>
        <a:bodyPr/>
        <a:lstStyle/>
        <a:p>
          <a:endParaRPr lang="cs-CZ"/>
        </a:p>
      </dgm:t>
    </dgm:pt>
    <dgm:pt modelId="{647E363E-D5CE-4087-A174-75B10226A58C}" type="sibTrans" cxnId="{67C28EF1-41E6-4010-9410-5A6DE5AFACDA}">
      <dgm:prSet/>
      <dgm:spPr/>
      <dgm:t>
        <a:bodyPr/>
        <a:lstStyle/>
        <a:p>
          <a:endParaRPr lang="cs-CZ"/>
        </a:p>
      </dgm:t>
    </dgm:pt>
    <dgm:pt modelId="{541013BE-DEFB-466E-9A20-681FC49DD89F}">
      <dgm:prSet phldrT="[Text]" custT="1"/>
      <dgm:spPr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cs-CZ" sz="1100" b="1" dirty="0"/>
            <a:t>Cíl = prevence nezaměstnanosti</a:t>
          </a:r>
        </a:p>
      </dgm:t>
    </dgm:pt>
    <dgm:pt modelId="{EBBC1A35-72B5-47EE-B850-8BB79312C5DE}" type="parTrans" cxnId="{1C45A18D-F535-4D8F-8E08-651AC51EC455}">
      <dgm:prSet/>
      <dgm:spPr/>
      <dgm:t>
        <a:bodyPr/>
        <a:lstStyle/>
        <a:p>
          <a:endParaRPr lang="cs-CZ"/>
        </a:p>
      </dgm:t>
    </dgm:pt>
    <dgm:pt modelId="{4D52B3F7-7A9B-4991-BA33-F7BFA73CBEDA}" type="sibTrans" cxnId="{1C45A18D-F535-4D8F-8E08-651AC51EC455}">
      <dgm:prSet/>
      <dgm:spPr/>
      <dgm:t>
        <a:bodyPr/>
        <a:lstStyle/>
        <a:p>
          <a:endParaRPr lang="cs-CZ"/>
        </a:p>
      </dgm:t>
    </dgm:pt>
    <dgm:pt modelId="{3610E0B5-8361-4246-8AF1-09DFBA982075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cs-CZ" b="1" dirty="0">
              <a:solidFill>
                <a:schemeClr val="tx1"/>
              </a:solidFill>
            </a:rPr>
            <a:t>Trh</a:t>
          </a:r>
          <a:r>
            <a:rPr lang="cs-CZ" dirty="0"/>
            <a:t> </a:t>
          </a:r>
          <a:r>
            <a:rPr lang="cs-CZ" b="1" dirty="0">
              <a:solidFill>
                <a:schemeClr val="tx1"/>
              </a:solidFill>
            </a:rPr>
            <a:t>Práce</a:t>
          </a:r>
        </a:p>
      </dgm:t>
    </dgm:pt>
    <dgm:pt modelId="{07709A25-C335-4065-99A7-BD4F399656DB}" type="parTrans" cxnId="{B340F5D1-A506-41BE-A7F9-6A53381D7AE3}">
      <dgm:prSet/>
      <dgm:spPr/>
      <dgm:t>
        <a:bodyPr/>
        <a:lstStyle/>
        <a:p>
          <a:endParaRPr lang="cs-CZ"/>
        </a:p>
      </dgm:t>
    </dgm:pt>
    <dgm:pt modelId="{060B046F-FAF6-4177-B209-7B650DA7B5B3}" type="sibTrans" cxnId="{B340F5D1-A506-41BE-A7F9-6A53381D7AE3}">
      <dgm:prSet/>
      <dgm:spPr/>
      <dgm:t>
        <a:bodyPr/>
        <a:lstStyle/>
        <a:p>
          <a:endParaRPr lang="cs-CZ"/>
        </a:p>
      </dgm:t>
    </dgm:pt>
    <dgm:pt modelId="{53478AE5-BEAF-4C4D-939C-95B2D1D5A5CD}">
      <dgm:prSet phldrT="[Text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VPP</a:t>
          </a:r>
        </a:p>
      </dgm:t>
    </dgm:pt>
    <dgm:pt modelId="{C02EE07B-A81B-471D-86A6-8179F7AB6AA2}" type="parTrans" cxnId="{104CACBB-2906-4BF1-AFB9-204F79972B76}">
      <dgm:prSet/>
      <dgm:spPr/>
      <dgm:t>
        <a:bodyPr/>
        <a:lstStyle/>
        <a:p>
          <a:endParaRPr lang="cs-CZ"/>
        </a:p>
      </dgm:t>
    </dgm:pt>
    <dgm:pt modelId="{6F786E0D-BC19-4C69-9878-FA551ABF5188}" type="sibTrans" cxnId="{104CACBB-2906-4BF1-AFB9-204F79972B76}">
      <dgm:prSet/>
      <dgm:spPr/>
      <dgm:t>
        <a:bodyPr/>
        <a:lstStyle/>
        <a:p>
          <a:endParaRPr lang="cs-CZ"/>
        </a:p>
      </dgm:t>
    </dgm:pt>
    <dgm:pt modelId="{53316A73-37CA-479C-86C1-00410F78487C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cs-CZ" b="1" dirty="0">
              <a:solidFill>
                <a:schemeClr val="tx1"/>
              </a:solidFill>
            </a:rPr>
            <a:t>Regionální</a:t>
          </a:r>
          <a:r>
            <a:rPr lang="cs-CZ" dirty="0"/>
            <a:t> </a:t>
          </a:r>
          <a:r>
            <a:rPr lang="cs-CZ" b="1" dirty="0">
              <a:solidFill>
                <a:schemeClr val="tx1"/>
              </a:solidFill>
            </a:rPr>
            <a:t>individuální</a:t>
          </a:r>
          <a:r>
            <a:rPr lang="cs-CZ" dirty="0"/>
            <a:t> </a:t>
          </a:r>
          <a:r>
            <a:rPr lang="cs-CZ" b="1" dirty="0">
              <a:solidFill>
                <a:schemeClr val="tx1"/>
              </a:solidFill>
            </a:rPr>
            <a:t>projekty</a:t>
          </a:r>
          <a:r>
            <a:rPr lang="cs-CZ" dirty="0"/>
            <a:t> </a:t>
          </a:r>
        </a:p>
      </dgm:t>
    </dgm:pt>
    <dgm:pt modelId="{407EFB8A-E78F-4E91-81E4-E1E4D255238C}" type="parTrans" cxnId="{432C6159-12F0-4883-8DFB-1C5151637628}">
      <dgm:prSet/>
      <dgm:spPr/>
      <dgm:t>
        <a:bodyPr/>
        <a:lstStyle/>
        <a:p>
          <a:endParaRPr lang="cs-CZ"/>
        </a:p>
      </dgm:t>
    </dgm:pt>
    <dgm:pt modelId="{0337C6C9-1E6A-43C0-A68D-74AD2AC4D237}" type="sibTrans" cxnId="{432C6159-12F0-4883-8DFB-1C5151637628}">
      <dgm:prSet/>
      <dgm:spPr/>
      <dgm:t>
        <a:bodyPr/>
        <a:lstStyle/>
        <a:p>
          <a:endParaRPr lang="cs-CZ"/>
        </a:p>
      </dgm:t>
    </dgm:pt>
    <dgm:pt modelId="{C7F6C677-3455-455B-8FD8-7B6DBE9888A6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cs-CZ" sz="1100" b="1" dirty="0"/>
            <a:t>Záruky pro mladé </a:t>
          </a:r>
        </a:p>
      </dgm:t>
    </dgm:pt>
    <dgm:pt modelId="{9108121B-6CAF-429F-BB04-46657124EDC9}" type="parTrans" cxnId="{79639524-75A5-4499-8777-F5BFBC201907}">
      <dgm:prSet/>
      <dgm:spPr/>
      <dgm:t>
        <a:bodyPr/>
        <a:lstStyle/>
        <a:p>
          <a:endParaRPr lang="cs-CZ"/>
        </a:p>
      </dgm:t>
    </dgm:pt>
    <dgm:pt modelId="{0AA10331-DC8F-44A4-8FEB-55E61ED56E85}" type="sibTrans" cxnId="{79639524-75A5-4499-8777-F5BFBC201907}">
      <dgm:prSet/>
      <dgm:spPr/>
      <dgm:t>
        <a:bodyPr/>
        <a:lstStyle/>
        <a:p>
          <a:endParaRPr lang="cs-CZ"/>
        </a:p>
      </dgm:t>
    </dgm:pt>
    <dgm:pt modelId="{6387228F-3E08-49A2-A2A7-4C31CD34C92D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1050" dirty="0"/>
            <a:t>Při splnění podmínek je hrazena prostřednictvím ÚP ČR</a:t>
          </a:r>
        </a:p>
      </dgm:t>
    </dgm:pt>
    <dgm:pt modelId="{2FAFBD79-3402-4F20-8C3D-30C7901FF90F}" type="parTrans" cxnId="{023452A0-9B62-4246-81AA-38B080C98A38}">
      <dgm:prSet/>
      <dgm:spPr/>
      <dgm:t>
        <a:bodyPr/>
        <a:lstStyle/>
        <a:p>
          <a:endParaRPr lang="cs-CZ"/>
        </a:p>
      </dgm:t>
    </dgm:pt>
    <dgm:pt modelId="{9A475867-E34C-4B24-A789-07C3C1378AA7}" type="sibTrans" cxnId="{023452A0-9B62-4246-81AA-38B080C98A38}">
      <dgm:prSet/>
      <dgm:spPr/>
      <dgm:t>
        <a:bodyPr/>
        <a:lstStyle/>
        <a:p>
          <a:endParaRPr lang="cs-CZ"/>
        </a:p>
      </dgm:t>
    </dgm:pt>
    <dgm:pt modelId="{692E27AE-6F38-4553-89F2-79430D39BCE5}">
      <dgm:prSet phldrT="[Text]" custT="1"/>
      <dgm:spPr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Poradenské činnosti</a:t>
          </a:r>
        </a:p>
      </dgm:t>
    </dgm:pt>
    <dgm:pt modelId="{28FA2763-49EB-4476-A64C-FDEC396BA787}" type="parTrans" cxnId="{FEE0A756-8C6A-44DB-B938-06B26001BABD}">
      <dgm:prSet/>
      <dgm:spPr/>
      <dgm:t>
        <a:bodyPr/>
        <a:lstStyle/>
        <a:p>
          <a:endParaRPr lang="cs-CZ"/>
        </a:p>
      </dgm:t>
    </dgm:pt>
    <dgm:pt modelId="{1F45F49A-74C1-437E-97AF-F399DFF444DC}" type="sibTrans" cxnId="{FEE0A756-8C6A-44DB-B938-06B26001BABD}">
      <dgm:prSet/>
      <dgm:spPr/>
      <dgm:t>
        <a:bodyPr/>
        <a:lstStyle/>
        <a:p>
          <a:endParaRPr lang="cs-CZ"/>
        </a:p>
      </dgm:t>
    </dgm:pt>
    <dgm:pt modelId="{35D1347D-FF3D-4A61-A09D-A4BD942C44E9}">
      <dgm:prSet phldrT="[Text]" custT="1"/>
      <dgm:spPr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Pomoc s volbou povolání</a:t>
          </a:r>
        </a:p>
      </dgm:t>
    </dgm:pt>
    <dgm:pt modelId="{3565B312-507B-4E85-9A35-EA7B90AB3695}" type="parTrans" cxnId="{F03B01C1-2F54-4C81-8F57-C346AE23AC54}">
      <dgm:prSet/>
      <dgm:spPr/>
      <dgm:t>
        <a:bodyPr/>
        <a:lstStyle/>
        <a:p>
          <a:endParaRPr lang="cs-CZ"/>
        </a:p>
      </dgm:t>
    </dgm:pt>
    <dgm:pt modelId="{BD021CF4-85FB-41E8-AB54-011197C6AB4C}" type="sibTrans" cxnId="{F03B01C1-2F54-4C81-8F57-C346AE23AC54}">
      <dgm:prSet/>
      <dgm:spPr/>
      <dgm:t>
        <a:bodyPr/>
        <a:lstStyle/>
        <a:p>
          <a:endParaRPr lang="cs-CZ"/>
        </a:p>
      </dgm:t>
    </dgm:pt>
    <dgm:pt modelId="{8E27908F-E691-405F-9F5E-EE49505FCE2F}">
      <dgm:prSet phldrT="[Text]" custT="1"/>
      <dgm:spPr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Sepsání CV/ MD </a:t>
          </a:r>
        </a:p>
      </dgm:t>
    </dgm:pt>
    <dgm:pt modelId="{1068F4D2-7852-4FC9-B43F-F14AA9ECBB03}" type="parTrans" cxnId="{DEFDEDDB-D053-45BD-830C-42A4055D14D7}">
      <dgm:prSet/>
      <dgm:spPr/>
      <dgm:t>
        <a:bodyPr/>
        <a:lstStyle/>
        <a:p>
          <a:endParaRPr lang="cs-CZ"/>
        </a:p>
      </dgm:t>
    </dgm:pt>
    <dgm:pt modelId="{389BD7D0-016A-4FB8-A5A8-656402907DF7}" type="sibTrans" cxnId="{DEFDEDDB-D053-45BD-830C-42A4055D14D7}">
      <dgm:prSet/>
      <dgm:spPr/>
      <dgm:t>
        <a:bodyPr/>
        <a:lstStyle/>
        <a:p>
          <a:endParaRPr lang="cs-CZ"/>
        </a:p>
      </dgm:t>
    </dgm:pt>
    <dgm:pt modelId="{09DC5710-905A-406F-8C92-EE398D77D5DD}">
      <dgm:prSet phldrT="[Text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Dotace na zahájení podnikání</a:t>
          </a:r>
        </a:p>
      </dgm:t>
    </dgm:pt>
    <dgm:pt modelId="{CBE0C7A2-DAD2-4556-A61A-EC35C5BB6887}" type="parTrans" cxnId="{F475E18A-83B6-466B-ADD6-CFB8DA4DCD62}">
      <dgm:prSet/>
      <dgm:spPr/>
      <dgm:t>
        <a:bodyPr/>
        <a:lstStyle/>
        <a:p>
          <a:endParaRPr lang="cs-CZ"/>
        </a:p>
      </dgm:t>
    </dgm:pt>
    <dgm:pt modelId="{9A9F36CB-864E-4024-8701-7B3B7216B316}" type="sibTrans" cxnId="{F475E18A-83B6-466B-ADD6-CFB8DA4DCD62}">
      <dgm:prSet/>
      <dgm:spPr/>
      <dgm:t>
        <a:bodyPr/>
        <a:lstStyle/>
        <a:p>
          <a:endParaRPr lang="cs-CZ"/>
        </a:p>
      </dgm:t>
    </dgm:pt>
    <dgm:pt modelId="{FCF7ADF5-86A9-4D3D-8D1D-BA3D72FEE81E}">
      <dgm:prSet phldrT="[Text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Příspěvek na dojížďku</a:t>
          </a:r>
        </a:p>
      </dgm:t>
    </dgm:pt>
    <dgm:pt modelId="{227B5461-C4BC-4D2B-80D3-17F861C23C4D}" type="parTrans" cxnId="{E2B9F55E-AA54-42C3-A017-F6D01C6CE3DC}">
      <dgm:prSet/>
      <dgm:spPr/>
      <dgm:t>
        <a:bodyPr/>
        <a:lstStyle/>
        <a:p>
          <a:endParaRPr lang="cs-CZ"/>
        </a:p>
      </dgm:t>
    </dgm:pt>
    <dgm:pt modelId="{AD809F8A-98CF-41F3-83C5-92FA54E69704}" type="sibTrans" cxnId="{E2B9F55E-AA54-42C3-A017-F6D01C6CE3DC}">
      <dgm:prSet/>
      <dgm:spPr/>
      <dgm:t>
        <a:bodyPr/>
        <a:lstStyle/>
        <a:p>
          <a:endParaRPr lang="cs-CZ"/>
        </a:p>
      </dgm:t>
    </dgm:pt>
    <dgm:pt modelId="{C4DF51B9-0AE8-4EAC-8608-ACECECE81314}">
      <dgm:prSet phldrT="[Text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Příspěvek na mzdu</a:t>
          </a:r>
        </a:p>
      </dgm:t>
    </dgm:pt>
    <dgm:pt modelId="{35DCD19F-08FF-49CC-970B-D36D4E01690B}" type="parTrans" cxnId="{CD0C8057-245D-40AE-8882-BEF4E8399918}">
      <dgm:prSet/>
      <dgm:spPr/>
      <dgm:t>
        <a:bodyPr/>
        <a:lstStyle/>
        <a:p>
          <a:endParaRPr lang="cs-CZ"/>
        </a:p>
      </dgm:t>
    </dgm:pt>
    <dgm:pt modelId="{3FD56D32-DF49-4411-8FDB-92B01B0BC676}" type="sibTrans" cxnId="{CD0C8057-245D-40AE-8882-BEF4E8399918}">
      <dgm:prSet/>
      <dgm:spPr/>
      <dgm:t>
        <a:bodyPr/>
        <a:lstStyle/>
        <a:p>
          <a:endParaRPr lang="cs-CZ"/>
        </a:p>
      </dgm:t>
    </dgm:pt>
    <dgm:pt modelId="{F3ED8C8E-D877-4105-9E3F-96CD658BB893}">
      <dgm:prSet phldrT="[Text]" custT="1"/>
      <dgm:spPr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EURES </a:t>
          </a:r>
        </a:p>
      </dgm:t>
    </dgm:pt>
    <dgm:pt modelId="{806CA2EC-4287-4405-BAC2-4FE15204FE38}" type="parTrans" cxnId="{E672797A-2F29-443B-824A-27BAA43F638B}">
      <dgm:prSet/>
      <dgm:spPr/>
      <dgm:t>
        <a:bodyPr/>
        <a:lstStyle/>
        <a:p>
          <a:endParaRPr lang="cs-CZ"/>
        </a:p>
      </dgm:t>
    </dgm:pt>
    <dgm:pt modelId="{144E9C45-7221-462D-B424-5BC7C5F3323A}" type="sibTrans" cxnId="{E672797A-2F29-443B-824A-27BAA43F638B}">
      <dgm:prSet/>
      <dgm:spPr/>
      <dgm:t>
        <a:bodyPr/>
        <a:lstStyle/>
        <a:p>
          <a:endParaRPr lang="cs-CZ"/>
        </a:p>
      </dgm:t>
    </dgm:pt>
    <dgm:pt modelId="{63417728-5002-448D-9FD6-5260547B846C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 Mámo, táto neseďte doma</a:t>
          </a:r>
        </a:p>
      </dgm:t>
    </dgm:pt>
    <dgm:pt modelId="{5DCD0B9A-4CDF-433A-B759-3C07AE58449F}" type="parTrans" cxnId="{BBB80830-4F92-448B-B6F4-C2277F1E9AB1}">
      <dgm:prSet/>
      <dgm:spPr/>
      <dgm:t>
        <a:bodyPr/>
        <a:lstStyle/>
        <a:p>
          <a:endParaRPr lang="cs-CZ"/>
        </a:p>
      </dgm:t>
    </dgm:pt>
    <dgm:pt modelId="{6D954949-5AAC-47F7-BAB2-18CF41DAB8A2}" type="sibTrans" cxnId="{BBB80830-4F92-448B-B6F4-C2277F1E9AB1}">
      <dgm:prSet/>
      <dgm:spPr/>
      <dgm:t>
        <a:bodyPr/>
        <a:lstStyle/>
        <a:p>
          <a:endParaRPr lang="cs-CZ"/>
        </a:p>
      </dgm:t>
    </dgm:pt>
    <dgm:pt modelId="{738002FF-503E-4EAF-9BA9-4D02C33D1206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Pracujeme s omezením</a:t>
          </a:r>
        </a:p>
      </dgm:t>
    </dgm:pt>
    <dgm:pt modelId="{6D32D99C-6D08-458B-8A53-8CE255DD2ED3}" type="parTrans" cxnId="{A5099517-1D89-4360-AE00-DBEE05A9B76D}">
      <dgm:prSet/>
      <dgm:spPr/>
      <dgm:t>
        <a:bodyPr/>
        <a:lstStyle/>
        <a:p>
          <a:endParaRPr lang="cs-CZ"/>
        </a:p>
      </dgm:t>
    </dgm:pt>
    <dgm:pt modelId="{521573CE-B264-41CC-AF10-BDA48AC2E166}" type="sibTrans" cxnId="{A5099517-1D89-4360-AE00-DBEE05A9B76D}">
      <dgm:prSet/>
      <dgm:spPr/>
      <dgm:t>
        <a:bodyPr/>
        <a:lstStyle/>
        <a:p>
          <a:endParaRPr lang="cs-CZ"/>
        </a:p>
      </dgm:t>
    </dgm:pt>
    <dgm:pt modelId="{0EB4B42B-E125-468B-8FC3-6C1CB36E24F7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Prostupné zaměstnávání</a:t>
          </a:r>
        </a:p>
      </dgm:t>
    </dgm:pt>
    <dgm:pt modelId="{BC39C011-EED6-4535-BF00-408A9A3E5BB1}" type="parTrans" cxnId="{84EEF50F-D751-4A95-85EB-0D2F5B6C3879}">
      <dgm:prSet/>
      <dgm:spPr/>
      <dgm:t>
        <a:bodyPr/>
        <a:lstStyle/>
        <a:p>
          <a:endParaRPr lang="cs-CZ"/>
        </a:p>
      </dgm:t>
    </dgm:pt>
    <dgm:pt modelId="{23308E68-0FC1-463A-B4E7-861DB0778742}" type="sibTrans" cxnId="{84EEF50F-D751-4A95-85EB-0D2F5B6C3879}">
      <dgm:prSet/>
      <dgm:spPr/>
      <dgm:t>
        <a:bodyPr/>
        <a:lstStyle/>
        <a:p>
          <a:endParaRPr lang="cs-CZ"/>
        </a:p>
      </dgm:t>
    </dgm:pt>
    <dgm:pt modelId="{FF70F0EB-ED3A-42C3-9CE2-C810BB0876B4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cs-CZ" sz="1100" dirty="0"/>
            <a:t>PDU </a:t>
          </a:r>
        </a:p>
      </dgm:t>
    </dgm:pt>
    <dgm:pt modelId="{92FB618B-864F-43D5-A506-6C1A667182E4}" type="parTrans" cxnId="{1E3816B7-0DAB-420A-8374-3CE244CF1A67}">
      <dgm:prSet/>
      <dgm:spPr/>
      <dgm:t>
        <a:bodyPr/>
        <a:lstStyle/>
        <a:p>
          <a:endParaRPr lang="cs-CZ"/>
        </a:p>
      </dgm:t>
    </dgm:pt>
    <dgm:pt modelId="{02E42E3A-B30D-4C67-8E2E-C5CBF407DAF9}" type="sibTrans" cxnId="{1E3816B7-0DAB-420A-8374-3CE244CF1A67}">
      <dgm:prSet/>
      <dgm:spPr/>
      <dgm:t>
        <a:bodyPr/>
        <a:lstStyle/>
        <a:p>
          <a:endParaRPr lang="cs-CZ"/>
        </a:p>
      </dgm:t>
    </dgm:pt>
    <dgm:pt modelId="{CD0E3DE7-2822-4ACB-A2DE-87219A0199E0}" type="pres">
      <dgm:prSet presAssocID="{FE3D4954-0A78-42A0-AFC9-6161B4C130FC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A7810C-0A4C-441E-B7C1-CB1D081AF34C}" type="pres">
      <dgm:prSet presAssocID="{FE3D4954-0A78-42A0-AFC9-6161B4C130FC}" presName="children" presStyleCnt="0"/>
      <dgm:spPr/>
    </dgm:pt>
    <dgm:pt modelId="{DCC96F5E-E6B9-4D8A-8EB9-A6AC4A36C48D}" type="pres">
      <dgm:prSet presAssocID="{FE3D4954-0A78-42A0-AFC9-6161B4C130FC}" presName="child1group" presStyleCnt="0"/>
      <dgm:spPr/>
    </dgm:pt>
    <dgm:pt modelId="{35DF85F9-ED58-447C-A56D-EEB371899CA9}" type="pres">
      <dgm:prSet presAssocID="{FE3D4954-0A78-42A0-AFC9-6161B4C130FC}" presName="child1" presStyleLbl="bgAcc1" presStyleIdx="0" presStyleCnt="4" custScaleX="125611" custScaleY="110231" custLinFactNeighborX="-19407" custLinFactNeighborY="2390"/>
      <dgm:spPr/>
      <dgm:t>
        <a:bodyPr/>
        <a:lstStyle/>
        <a:p>
          <a:endParaRPr lang="cs-CZ"/>
        </a:p>
      </dgm:t>
    </dgm:pt>
    <dgm:pt modelId="{232DF060-AC17-497B-8132-C38DF6A57FBB}" type="pres">
      <dgm:prSet presAssocID="{FE3D4954-0A78-42A0-AFC9-6161B4C130FC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703796-8A22-4CD7-A6F3-2A12596FF965}" type="pres">
      <dgm:prSet presAssocID="{FE3D4954-0A78-42A0-AFC9-6161B4C130FC}" presName="child2group" presStyleCnt="0"/>
      <dgm:spPr/>
    </dgm:pt>
    <dgm:pt modelId="{037FE3A5-668B-450A-9372-0FE783B8803C}" type="pres">
      <dgm:prSet presAssocID="{FE3D4954-0A78-42A0-AFC9-6161B4C130FC}" presName="child2" presStyleLbl="bgAcc1" presStyleIdx="1" presStyleCnt="4" custScaleX="114301" custScaleY="117331" custLinFactNeighborX="17226" custLinFactNeighborY="-8232"/>
      <dgm:spPr/>
      <dgm:t>
        <a:bodyPr/>
        <a:lstStyle/>
        <a:p>
          <a:endParaRPr lang="cs-CZ"/>
        </a:p>
      </dgm:t>
    </dgm:pt>
    <dgm:pt modelId="{CEB7DF0B-7223-4168-9EDB-9482BAC85180}" type="pres">
      <dgm:prSet presAssocID="{FE3D4954-0A78-42A0-AFC9-6161B4C130FC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639220-9A05-41F1-8D89-48BF3D624891}" type="pres">
      <dgm:prSet presAssocID="{FE3D4954-0A78-42A0-AFC9-6161B4C130FC}" presName="child3group" presStyleCnt="0"/>
      <dgm:spPr/>
    </dgm:pt>
    <dgm:pt modelId="{AE2C93E3-CC8F-4908-8AC3-2D82DFE517DE}" type="pres">
      <dgm:prSet presAssocID="{FE3D4954-0A78-42A0-AFC9-6161B4C130FC}" presName="child3" presStyleLbl="bgAcc1" presStyleIdx="2" presStyleCnt="4" custScaleX="106780" custScaleY="121040" custLinFactNeighborX="23899" custLinFactNeighborY="2006"/>
      <dgm:spPr/>
      <dgm:t>
        <a:bodyPr/>
        <a:lstStyle/>
        <a:p>
          <a:endParaRPr lang="cs-CZ"/>
        </a:p>
      </dgm:t>
    </dgm:pt>
    <dgm:pt modelId="{214079DB-45BD-484B-A91A-34B92E9DE050}" type="pres">
      <dgm:prSet presAssocID="{FE3D4954-0A78-42A0-AFC9-6161B4C130FC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8AA3F2-8704-4BA2-8720-42DB73CC1CC5}" type="pres">
      <dgm:prSet presAssocID="{FE3D4954-0A78-42A0-AFC9-6161B4C130FC}" presName="child4group" presStyleCnt="0"/>
      <dgm:spPr/>
    </dgm:pt>
    <dgm:pt modelId="{DBF44CD4-EB4C-4B1A-B405-F60B73ABFCF9}" type="pres">
      <dgm:prSet presAssocID="{FE3D4954-0A78-42A0-AFC9-6161B4C130FC}" presName="child4" presStyleLbl="bgAcc1" presStyleIdx="3" presStyleCnt="4" custScaleX="146285" custScaleY="115789" custLinFactNeighborX="-6467" custLinFactNeighborY="-320"/>
      <dgm:spPr/>
      <dgm:t>
        <a:bodyPr/>
        <a:lstStyle/>
        <a:p>
          <a:endParaRPr lang="cs-CZ"/>
        </a:p>
      </dgm:t>
    </dgm:pt>
    <dgm:pt modelId="{0EEF1122-8427-4DCF-940C-FFA1C284AAC3}" type="pres">
      <dgm:prSet presAssocID="{FE3D4954-0A78-42A0-AFC9-6161B4C130FC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D5E3C3-6D3D-47FD-BD69-6A2753FFD480}" type="pres">
      <dgm:prSet presAssocID="{FE3D4954-0A78-42A0-AFC9-6161B4C130FC}" presName="childPlaceholder" presStyleCnt="0"/>
      <dgm:spPr/>
    </dgm:pt>
    <dgm:pt modelId="{E1E0C684-A8BC-41EF-B1AA-87DE430A4224}" type="pres">
      <dgm:prSet presAssocID="{FE3D4954-0A78-42A0-AFC9-6161B4C130FC}" presName="circle" presStyleCnt="0"/>
      <dgm:spPr/>
    </dgm:pt>
    <dgm:pt modelId="{52CF2736-1881-438B-9B06-013B2575ED70}" type="pres">
      <dgm:prSet presAssocID="{FE3D4954-0A78-42A0-AFC9-6161B4C130FC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48622E-C5EA-4668-BD73-65025707F689}" type="pres">
      <dgm:prSet presAssocID="{FE3D4954-0A78-42A0-AFC9-6161B4C130FC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3A51F4-733E-4D88-ADBB-9841954AEF66}" type="pres">
      <dgm:prSet presAssocID="{FE3D4954-0A78-42A0-AFC9-6161B4C130FC}" presName="quadrant3" presStyleLbl="node1" presStyleIdx="2" presStyleCnt="4" custLinFactNeighborX="-936" custLinFactNeighborY="-140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570106-BAB9-4243-B634-6E4BD1CA9727}" type="pres">
      <dgm:prSet presAssocID="{FE3D4954-0A78-42A0-AFC9-6161B4C130FC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E39E2C-D106-4927-B1E3-E9685203C61F}" type="pres">
      <dgm:prSet presAssocID="{FE3D4954-0A78-42A0-AFC9-6161B4C130FC}" presName="quadrantPlaceholder" presStyleCnt="0"/>
      <dgm:spPr/>
    </dgm:pt>
    <dgm:pt modelId="{2B8A0071-CFF9-4CC8-9757-E9B74C034E4C}" type="pres">
      <dgm:prSet presAssocID="{FE3D4954-0A78-42A0-AFC9-6161B4C130FC}" presName="center1" presStyleLbl="fgShp" presStyleIdx="0" presStyleCnt="2"/>
      <dgm:spPr>
        <a:solidFill>
          <a:schemeClr val="tx1"/>
        </a:solidFill>
      </dgm:spPr>
    </dgm:pt>
    <dgm:pt modelId="{DE9E057D-31FC-4120-9A36-88F94677C710}" type="pres">
      <dgm:prSet presAssocID="{FE3D4954-0A78-42A0-AFC9-6161B4C130FC}" presName="center2" presStyleLbl="fgShp" presStyleIdx="1" presStyleCnt="2"/>
      <dgm:spPr>
        <a:solidFill>
          <a:schemeClr val="tx1"/>
        </a:solidFill>
      </dgm:spPr>
    </dgm:pt>
  </dgm:ptLst>
  <dgm:cxnLst>
    <dgm:cxn modelId="{023452A0-9B62-4246-81AA-38B080C98A38}" srcId="{721B12A7-CFC0-4233-B223-1B8459A82432}" destId="{6387228F-3E08-49A2-A2A7-4C31CD34C92D}" srcOrd="1" destOrd="0" parTransId="{2FAFBD79-3402-4F20-8C3D-30C7901FF90F}" sibTransId="{9A475867-E34C-4B24-A789-07C3C1378AA7}"/>
    <dgm:cxn modelId="{A5099517-1D89-4360-AE00-DBEE05A9B76D}" srcId="{53316A73-37CA-479C-86C1-00410F78487C}" destId="{738002FF-503E-4EAF-9BA9-4D02C33D1206}" srcOrd="2" destOrd="0" parTransId="{6D32D99C-6D08-458B-8A53-8CE255DD2ED3}" sibTransId="{521573CE-B264-41CC-AF10-BDA48AC2E166}"/>
    <dgm:cxn modelId="{F86A86BB-DBD2-4527-99BE-DB1BDEE6CD06}" srcId="{FE3D4954-0A78-42A0-AFC9-6161B4C130FC}" destId="{721B12A7-CFC0-4233-B223-1B8459A82432}" srcOrd="0" destOrd="0" parTransId="{DA5F4BAD-C323-4345-B436-E1FD7A96DF50}" sibTransId="{6806BFF0-CE7F-4B85-BE15-1B0C07859B77}"/>
    <dgm:cxn modelId="{CB510A73-922E-42C7-A1DF-5C23DA6C0EA1}" type="presOf" srcId="{541013BE-DEFB-466E-9A20-681FC49DD89F}" destId="{CEB7DF0B-7223-4168-9EDB-9482BAC85180}" srcOrd="1" destOrd="0" presId="urn:microsoft.com/office/officeart/2005/8/layout/cycle4#1"/>
    <dgm:cxn modelId="{758713BA-19A1-40BE-A75F-1F619693A070}" type="presOf" srcId="{F3ED8C8E-D877-4105-9E3F-96CD658BB893}" destId="{CEB7DF0B-7223-4168-9EDB-9482BAC85180}" srcOrd="1" destOrd="4" presId="urn:microsoft.com/office/officeart/2005/8/layout/cycle4#1"/>
    <dgm:cxn modelId="{0F63EB44-33EE-41D4-9F47-A7E1070A02EE}" type="presOf" srcId="{0EB4B42B-E125-468B-8FC3-6C1CB36E24F7}" destId="{0EEF1122-8427-4DCF-940C-FFA1C284AAC3}" srcOrd="1" destOrd="3" presId="urn:microsoft.com/office/officeart/2005/8/layout/cycle4#1"/>
    <dgm:cxn modelId="{8E57A907-5EFE-434E-8E0C-DCEA5695E1D6}" type="presOf" srcId="{C4DF51B9-0AE8-4EAC-8608-ACECECE81314}" destId="{AE2C93E3-CC8F-4908-8AC3-2D82DFE517DE}" srcOrd="0" destOrd="3" presId="urn:microsoft.com/office/officeart/2005/8/layout/cycle4#1"/>
    <dgm:cxn modelId="{F6CF744C-5FD1-49C2-97B5-5BE352026F99}" type="presOf" srcId="{C7F6C677-3455-455B-8FD8-7B6DBE9888A6}" destId="{DBF44CD4-EB4C-4B1A-B405-F60B73ABFCF9}" srcOrd="0" destOrd="0" presId="urn:microsoft.com/office/officeart/2005/8/layout/cycle4#1"/>
    <dgm:cxn modelId="{E93600D6-C530-4CFD-A099-22CEF73ACD3F}" type="presOf" srcId="{F3ED8C8E-D877-4105-9E3F-96CD658BB893}" destId="{037FE3A5-668B-450A-9372-0FE783B8803C}" srcOrd="0" destOrd="4" presId="urn:microsoft.com/office/officeart/2005/8/layout/cycle4#1"/>
    <dgm:cxn modelId="{1E3816B7-0DAB-420A-8374-3CE244CF1A67}" srcId="{53316A73-37CA-479C-86C1-00410F78487C}" destId="{FF70F0EB-ED3A-42C3-9CE2-C810BB0876B4}" srcOrd="4" destOrd="0" parTransId="{92FB618B-864F-43D5-A506-6C1A667182E4}" sibTransId="{02E42E3A-B30D-4C67-8E2E-C5CBF407DAF9}"/>
    <dgm:cxn modelId="{E8FC231B-2189-4E2E-8198-7BBF0000EAA6}" type="presOf" srcId="{53316A73-37CA-479C-86C1-00410F78487C}" destId="{9A570106-BAB9-4243-B634-6E4BD1CA9727}" srcOrd="0" destOrd="0" presId="urn:microsoft.com/office/officeart/2005/8/layout/cycle4#1"/>
    <dgm:cxn modelId="{104CACBB-2906-4BF1-AFB9-204F79972B76}" srcId="{3610E0B5-8361-4246-8AF1-09DFBA982075}" destId="{53478AE5-BEAF-4C4D-939C-95B2D1D5A5CD}" srcOrd="0" destOrd="0" parTransId="{C02EE07B-A81B-471D-86A6-8179F7AB6AA2}" sibTransId="{6F786E0D-BC19-4C69-9878-FA551ABF5188}"/>
    <dgm:cxn modelId="{82C8FAAD-E1DC-4ECE-BDB6-062AA15DCA7C}" type="presOf" srcId="{7B3C128C-23AD-4143-BBAA-6A20DB4CCB82}" destId="{35DF85F9-ED58-447C-A56D-EEB371899CA9}" srcOrd="0" destOrd="0" presId="urn:microsoft.com/office/officeart/2005/8/layout/cycle4#1"/>
    <dgm:cxn modelId="{BBB80830-4F92-448B-B6F4-C2277F1E9AB1}" srcId="{53316A73-37CA-479C-86C1-00410F78487C}" destId="{63417728-5002-448D-9FD6-5260547B846C}" srcOrd="1" destOrd="0" parTransId="{5DCD0B9A-4CDF-433A-B759-3C07AE58449F}" sibTransId="{6D954949-5AAC-47F7-BAB2-18CF41DAB8A2}"/>
    <dgm:cxn modelId="{79639524-75A5-4499-8777-F5BFBC201907}" srcId="{53316A73-37CA-479C-86C1-00410F78487C}" destId="{C7F6C677-3455-455B-8FD8-7B6DBE9888A6}" srcOrd="0" destOrd="0" parTransId="{9108121B-6CAF-429F-BB04-46657124EDC9}" sibTransId="{0AA10331-DC8F-44A4-8FEB-55E61ED56E85}"/>
    <dgm:cxn modelId="{3C601108-3360-4D79-AD46-4625AA8B6223}" type="presOf" srcId="{FE3D4954-0A78-42A0-AFC9-6161B4C130FC}" destId="{CD0E3DE7-2822-4ACB-A2DE-87219A0199E0}" srcOrd="0" destOrd="0" presId="urn:microsoft.com/office/officeart/2005/8/layout/cycle4#1"/>
    <dgm:cxn modelId="{F475E18A-83B6-466B-ADD6-CFB8DA4DCD62}" srcId="{3610E0B5-8361-4246-8AF1-09DFBA982075}" destId="{09DC5710-905A-406F-8C92-EE398D77D5DD}" srcOrd="1" destOrd="0" parTransId="{CBE0C7A2-DAD2-4556-A61A-EC35C5BB6887}" sibTransId="{9A9F36CB-864E-4024-8701-7B3B7216B316}"/>
    <dgm:cxn modelId="{84EEF50F-D751-4A95-85EB-0D2F5B6C3879}" srcId="{53316A73-37CA-479C-86C1-00410F78487C}" destId="{0EB4B42B-E125-468B-8FC3-6C1CB36E24F7}" srcOrd="3" destOrd="0" parTransId="{BC39C011-EED6-4535-BF00-408A9A3E5BB1}" sibTransId="{23308E68-0FC1-463A-B4E7-861DB0778742}"/>
    <dgm:cxn modelId="{B340F5D1-A506-41BE-A7F9-6A53381D7AE3}" srcId="{FE3D4954-0A78-42A0-AFC9-6161B4C130FC}" destId="{3610E0B5-8361-4246-8AF1-09DFBA982075}" srcOrd="2" destOrd="0" parTransId="{07709A25-C335-4065-99A7-BD4F399656DB}" sibTransId="{060B046F-FAF6-4177-B209-7B650DA7B5B3}"/>
    <dgm:cxn modelId="{5D6E365B-1686-41A0-ABC8-6EB7E673A117}" type="presOf" srcId="{738002FF-503E-4EAF-9BA9-4D02C33D1206}" destId="{0EEF1122-8427-4DCF-940C-FFA1C284AAC3}" srcOrd="1" destOrd="2" presId="urn:microsoft.com/office/officeart/2005/8/layout/cycle4#1"/>
    <dgm:cxn modelId="{9CF94E70-8928-4277-8F48-31B5C5C0FE56}" type="presOf" srcId="{3610E0B5-8361-4246-8AF1-09DFBA982075}" destId="{DE3A51F4-733E-4D88-ADBB-9841954AEF66}" srcOrd="0" destOrd="0" presId="urn:microsoft.com/office/officeart/2005/8/layout/cycle4#1"/>
    <dgm:cxn modelId="{1F3654E5-1FC6-4153-937E-C314909A0B3E}" type="presOf" srcId="{63417728-5002-448D-9FD6-5260547B846C}" destId="{DBF44CD4-EB4C-4B1A-B405-F60B73ABFCF9}" srcOrd="0" destOrd="1" presId="urn:microsoft.com/office/officeart/2005/8/layout/cycle4#1"/>
    <dgm:cxn modelId="{7914B547-BF4A-4EC1-A64D-65C86DD955EF}" type="presOf" srcId="{7B3C128C-23AD-4143-BBAA-6A20DB4CCB82}" destId="{232DF060-AC17-497B-8132-C38DF6A57FBB}" srcOrd="1" destOrd="0" presId="urn:microsoft.com/office/officeart/2005/8/layout/cycle4#1"/>
    <dgm:cxn modelId="{CD0C8057-245D-40AE-8882-BEF4E8399918}" srcId="{3610E0B5-8361-4246-8AF1-09DFBA982075}" destId="{C4DF51B9-0AE8-4EAC-8608-ACECECE81314}" srcOrd="3" destOrd="0" parTransId="{35DCD19F-08FF-49CC-970B-D36D4E01690B}" sibTransId="{3FD56D32-DF49-4411-8FDB-92B01B0BC676}"/>
    <dgm:cxn modelId="{B55E2100-7C2B-483D-940C-4AB1678B9F96}" type="presOf" srcId="{09DC5710-905A-406F-8C92-EE398D77D5DD}" destId="{AE2C93E3-CC8F-4908-8AC3-2D82DFE517DE}" srcOrd="0" destOrd="1" presId="urn:microsoft.com/office/officeart/2005/8/layout/cycle4#1"/>
    <dgm:cxn modelId="{63D6CAC5-E171-45B5-826E-CDE5C03EF824}" type="presOf" srcId="{63417728-5002-448D-9FD6-5260547B846C}" destId="{0EEF1122-8427-4DCF-940C-FFA1C284AAC3}" srcOrd="1" destOrd="1" presId="urn:microsoft.com/office/officeart/2005/8/layout/cycle4#1"/>
    <dgm:cxn modelId="{E2B9F55E-AA54-42C3-A017-F6D01C6CE3DC}" srcId="{3610E0B5-8361-4246-8AF1-09DFBA982075}" destId="{FCF7ADF5-86A9-4D3D-8D1D-BA3D72FEE81E}" srcOrd="2" destOrd="0" parTransId="{227B5461-C4BC-4D2B-80D3-17F861C23C4D}" sibTransId="{AD809F8A-98CF-41F3-83C5-92FA54E69704}"/>
    <dgm:cxn modelId="{7ADBD2DF-2E8E-4DC7-A538-09040347E01D}" type="presOf" srcId="{D594F02D-3A20-438D-B910-47898118E1E3}" destId="{5248622E-C5EA-4668-BD73-65025707F689}" srcOrd="0" destOrd="0" presId="urn:microsoft.com/office/officeart/2005/8/layout/cycle4#1"/>
    <dgm:cxn modelId="{67C28EF1-41E6-4010-9410-5A6DE5AFACDA}" srcId="{FE3D4954-0A78-42A0-AFC9-6161B4C130FC}" destId="{D594F02D-3A20-438D-B910-47898118E1E3}" srcOrd="1" destOrd="0" parTransId="{E331BEC2-D2E9-4705-AA13-A51E555767DF}" sibTransId="{647E363E-D5CE-4087-A174-75B10226A58C}"/>
    <dgm:cxn modelId="{DEFDEDDB-D053-45BD-830C-42A4055D14D7}" srcId="{D594F02D-3A20-438D-B910-47898118E1E3}" destId="{8E27908F-E691-405F-9F5E-EE49505FCE2F}" srcOrd="3" destOrd="0" parTransId="{1068F4D2-7852-4FC9-B43F-F14AA9ECBB03}" sibTransId="{389BD7D0-016A-4FB8-A5A8-656402907DF7}"/>
    <dgm:cxn modelId="{FC17FD14-717E-4851-A351-CEED15DD8D82}" type="presOf" srcId="{FCF7ADF5-86A9-4D3D-8D1D-BA3D72FEE81E}" destId="{AE2C93E3-CC8F-4908-8AC3-2D82DFE517DE}" srcOrd="0" destOrd="2" presId="urn:microsoft.com/office/officeart/2005/8/layout/cycle4#1"/>
    <dgm:cxn modelId="{33C0FE0B-53CC-4B8D-ADF3-0260590DE6ED}" type="presOf" srcId="{8E27908F-E691-405F-9F5E-EE49505FCE2F}" destId="{CEB7DF0B-7223-4168-9EDB-9482BAC85180}" srcOrd="1" destOrd="3" presId="urn:microsoft.com/office/officeart/2005/8/layout/cycle4#1"/>
    <dgm:cxn modelId="{228CB608-FC22-4171-8FE6-7C6EDCBC4E59}" type="presOf" srcId="{C7F6C677-3455-455B-8FD8-7B6DBE9888A6}" destId="{0EEF1122-8427-4DCF-940C-FFA1C284AAC3}" srcOrd="1" destOrd="0" presId="urn:microsoft.com/office/officeart/2005/8/layout/cycle4#1"/>
    <dgm:cxn modelId="{566FC29A-9CE8-4EBA-B134-5865E81FE62E}" type="presOf" srcId="{53478AE5-BEAF-4C4D-939C-95B2D1D5A5CD}" destId="{214079DB-45BD-484B-A91A-34B92E9DE050}" srcOrd="1" destOrd="0" presId="urn:microsoft.com/office/officeart/2005/8/layout/cycle4#1"/>
    <dgm:cxn modelId="{0317C939-3E30-48C9-BEE1-D6C6C0D40946}" type="presOf" srcId="{35D1347D-FF3D-4A61-A09D-A4BD942C44E9}" destId="{CEB7DF0B-7223-4168-9EDB-9482BAC85180}" srcOrd="1" destOrd="2" presId="urn:microsoft.com/office/officeart/2005/8/layout/cycle4#1"/>
    <dgm:cxn modelId="{432C6159-12F0-4883-8DFB-1C5151637628}" srcId="{FE3D4954-0A78-42A0-AFC9-6161B4C130FC}" destId="{53316A73-37CA-479C-86C1-00410F78487C}" srcOrd="3" destOrd="0" parTransId="{407EFB8A-E78F-4E91-81E4-E1E4D255238C}" sibTransId="{0337C6C9-1E6A-43C0-A68D-74AD2AC4D237}"/>
    <dgm:cxn modelId="{3AEC581B-0BE3-4840-A09E-C6753F682574}" type="presOf" srcId="{FCF7ADF5-86A9-4D3D-8D1D-BA3D72FEE81E}" destId="{214079DB-45BD-484B-A91A-34B92E9DE050}" srcOrd="1" destOrd="2" presId="urn:microsoft.com/office/officeart/2005/8/layout/cycle4#1"/>
    <dgm:cxn modelId="{763435FE-7D7C-4D37-AD71-F01D320BCE01}" type="presOf" srcId="{0EB4B42B-E125-468B-8FC3-6C1CB36E24F7}" destId="{DBF44CD4-EB4C-4B1A-B405-F60B73ABFCF9}" srcOrd="0" destOrd="3" presId="urn:microsoft.com/office/officeart/2005/8/layout/cycle4#1"/>
    <dgm:cxn modelId="{4DB5EE9E-FF4C-4F60-B3DF-0C5D1A955B6D}" type="presOf" srcId="{692E27AE-6F38-4553-89F2-79430D39BCE5}" destId="{037FE3A5-668B-450A-9372-0FE783B8803C}" srcOrd="0" destOrd="1" presId="urn:microsoft.com/office/officeart/2005/8/layout/cycle4#1"/>
    <dgm:cxn modelId="{D3280C21-7B61-4CA7-BC54-0292A06CE3FA}" type="presOf" srcId="{738002FF-503E-4EAF-9BA9-4D02C33D1206}" destId="{DBF44CD4-EB4C-4B1A-B405-F60B73ABFCF9}" srcOrd="0" destOrd="2" presId="urn:microsoft.com/office/officeart/2005/8/layout/cycle4#1"/>
    <dgm:cxn modelId="{CEF489B3-86C4-408E-B66F-BF9A970A1048}" type="presOf" srcId="{692E27AE-6F38-4553-89F2-79430D39BCE5}" destId="{CEB7DF0B-7223-4168-9EDB-9482BAC85180}" srcOrd="1" destOrd="1" presId="urn:microsoft.com/office/officeart/2005/8/layout/cycle4#1"/>
    <dgm:cxn modelId="{E91A3D29-C195-4793-B6B1-C1D984F7406E}" type="presOf" srcId="{721B12A7-CFC0-4233-B223-1B8459A82432}" destId="{52CF2736-1881-438B-9B06-013B2575ED70}" srcOrd="0" destOrd="0" presId="urn:microsoft.com/office/officeart/2005/8/layout/cycle4#1"/>
    <dgm:cxn modelId="{B009008D-EB5B-4780-AC96-2D5A5E90850B}" type="presOf" srcId="{FF70F0EB-ED3A-42C3-9CE2-C810BB0876B4}" destId="{DBF44CD4-EB4C-4B1A-B405-F60B73ABFCF9}" srcOrd="0" destOrd="4" presId="urn:microsoft.com/office/officeart/2005/8/layout/cycle4#1"/>
    <dgm:cxn modelId="{6AC855FB-04CB-461F-9C26-191DB96BCD94}" type="presOf" srcId="{FF70F0EB-ED3A-42C3-9CE2-C810BB0876B4}" destId="{0EEF1122-8427-4DCF-940C-FFA1C284AAC3}" srcOrd="1" destOrd="4" presId="urn:microsoft.com/office/officeart/2005/8/layout/cycle4#1"/>
    <dgm:cxn modelId="{F03B01C1-2F54-4C81-8F57-C346AE23AC54}" srcId="{D594F02D-3A20-438D-B910-47898118E1E3}" destId="{35D1347D-FF3D-4A61-A09D-A4BD942C44E9}" srcOrd="2" destOrd="0" parTransId="{3565B312-507B-4E85-9A35-EA7B90AB3695}" sibTransId="{BD021CF4-85FB-41E8-AB54-011197C6AB4C}"/>
    <dgm:cxn modelId="{0A25961F-ED59-4453-B99C-B62EAAEF05A8}" type="presOf" srcId="{6387228F-3E08-49A2-A2A7-4C31CD34C92D}" destId="{232DF060-AC17-497B-8132-C38DF6A57FBB}" srcOrd="1" destOrd="1" presId="urn:microsoft.com/office/officeart/2005/8/layout/cycle4#1"/>
    <dgm:cxn modelId="{E93F63BC-CBFB-4DDA-8965-86F5EBDB7F6E}" type="presOf" srcId="{09DC5710-905A-406F-8C92-EE398D77D5DD}" destId="{214079DB-45BD-484B-A91A-34B92E9DE050}" srcOrd="1" destOrd="1" presId="urn:microsoft.com/office/officeart/2005/8/layout/cycle4#1"/>
    <dgm:cxn modelId="{909EE73C-3E80-40C3-BEF9-99B7AFE161D9}" type="presOf" srcId="{6387228F-3E08-49A2-A2A7-4C31CD34C92D}" destId="{35DF85F9-ED58-447C-A56D-EEB371899CA9}" srcOrd="0" destOrd="1" presId="urn:microsoft.com/office/officeart/2005/8/layout/cycle4#1"/>
    <dgm:cxn modelId="{E672797A-2F29-443B-824A-27BAA43F638B}" srcId="{D594F02D-3A20-438D-B910-47898118E1E3}" destId="{F3ED8C8E-D877-4105-9E3F-96CD658BB893}" srcOrd="4" destOrd="0" parTransId="{806CA2EC-4287-4405-BAC2-4FE15204FE38}" sibTransId="{144E9C45-7221-462D-B424-5BC7C5F3323A}"/>
    <dgm:cxn modelId="{FEE0A756-8C6A-44DB-B938-06B26001BABD}" srcId="{D594F02D-3A20-438D-B910-47898118E1E3}" destId="{692E27AE-6F38-4553-89F2-79430D39BCE5}" srcOrd="1" destOrd="0" parTransId="{28FA2763-49EB-4476-A64C-FDEC396BA787}" sibTransId="{1F45F49A-74C1-437E-97AF-F399DFF444DC}"/>
    <dgm:cxn modelId="{1C45A18D-F535-4D8F-8E08-651AC51EC455}" srcId="{D594F02D-3A20-438D-B910-47898118E1E3}" destId="{541013BE-DEFB-466E-9A20-681FC49DD89F}" srcOrd="0" destOrd="0" parTransId="{EBBC1A35-72B5-47EE-B850-8BB79312C5DE}" sibTransId="{4D52B3F7-7A9B-4991-BA33-F7BFA73CBEDA}"/>
    <dgm:cxn modelId="{28586B56-E898-41FE-930C-CFE8E9EE9E52}" srcId="{721B12A7-CFC0-4233-B223-1B8459A82432}" destId="{7B3C128C-23AD-4143-BBAA-6A20DB4CCB82}" srcOrd="0" destOrd="0" parTransId="{05CB7C2C-F161-4D0C-8F92-3B8E7743996E}" sibTransId="{893422F2-6CDF-43A2-9001-4FFD8CC50BF1}"/>
    <dgm:cxn modelId="{B6BFCEDD-E252-4C69-A5E4-A08551DE6F2A}" type="presOf" srcId="{541013BE-DEFB-466E-9A20-681FC49DD89F}" destId="{037FE3A5-668B-450A-9372-0FE783B8803C}" srcOrd="0" destOrd="0" presId="urn:microsoft.com/office/officeart/2005/8/layout/cycle4#1"/>
    <dgm:cxn modelId="{923AA23D-BA0F-4AE7-B884-C4B9B47DC6DD}" type="presOf" srcId="{35D1347D-FF3D-4A61-A09D-A4BD942C44E9}" destId="{037FE3A5-668B-450A-9372-0FE783B8803C}" srcOrd="0" destOrd="2" presId="urn:microsoft.com/office/officeart/2005/8/layout/cycle4#1"/>
    <dgm:cxn modelId="{5E417259-C51A-479A-91EA-F06FFD4357C8}" type="presOf" srcId="{8E27908F-E691-405F-9F5E-EE49505FCE2F}" destId="{037FE3A5-668B-450A-9372-0FE783B8803C}" srcOrd="0" destOrd="3" presId="urn:microsoft.com/office/officeart/2005/8/layout/cycle4#1"/>
    <dgm:cxn modelId="{2B947D11-1B2C-44FE-8F2F-0E44AC1046AB}" type="presOf" srcId="{C4DF51B9-0AE8-4EAC-8608-ACECECE81314}" destId="{214079DB-45BD-484B-A91A-34B92E9DE050}" srcOrd="1" destOrd="3" presId="urn:microsoft.com/office/officeart/2005/8/layout/cycle4#1"/>
    <dgm:cxn modelId="{CEA69691-1B4D-4437-A888-6695623F9EEE}" type="presOf" srcId="{53478AE5-BEAF-4C4D-939C-95B2D1D5A5CD}" destId="{AE2C93E3-CC8F-4908-8AC3-2D82DFE517DE}" srcOrd="0" destOrd="0" presId="urn:microsoft.com/office/officeart/2005/8/layout/cycle4#1"/>
    <dgm:cxn modelId="{08B365FD-4A3E-41CA-90EB-B638223AE436}" type="presParOf" srcId="{CD0E3DE7-2822-4ACB-A2DE-87219A0199E0}" destId="{E9A7810C-0A4C-441E-B7C1-CB1D081AF34C}" srcOrd="0" destOrd="0" presId="urn:microsoft.com/office/officeart/2005/8/layout/cycle4#1"/>
    <dgm:cxn modelId="{5AB4FE09-79E0-48B2-BA76-44C1A47BF285}" type="presParOf" srcId="{E9A7810C-0A4C-441E-B7C1-CB1D081AF34C}" destId="{DCC96F5E-E6B9-4D8A-8EB9-A6AC4A36C48D}" srcOrd="0" destOrd="0" presId="urn:microsoft.com/office/officeart/2005/8/layout/cycle4#1"/>
    <dgm:cxn modelId="{2A6AA61C-4BF1-4D4C-836A-17698F6D23EA}" type="presParOf" srcId="{DCC96F5E-E6B9-4D8A-8EB9-A6AC4A36C48D}" destId="{35DF85F9-ED58-447C-A56D-EEB371899CA9}" srcOrd="0" destOrd="0" presId="urn:microsoft.com/office/officeart/2005/8/layout/cycle4#1"/>
    <dgm:cxn modelId="{1D3EF028-74EB-4138-BF11-0DABF974A3C3}" type="presParOf" srcId="{DCC96F5E-E6B9-4D8A-8EB9-A6AC4A36C48D}" destId="{232DF060-AC17-497B-8132-C38DF6A57FBB}" srcOrd="1" destOrd="0" presId="urn:microsoft.com/office/officeart/2005/8/layout/cycle4#1"/>
    <dgm:cxn modelId="{3BD463BE-1E31-4C32-818F-F13990B3C4CB}" type="presParOf" srcId="{E9A7810C-0A4C-441E-B7C1-CB1D081AF34C}" destId="{4A703796-8A22-4CD7-A6F3-2A12596FF965}" srcOrd="1" destOrd="0" presId="urn:microsoft.com/office/officeart/2005/8/layout/cycle4#1"/>
    <dgm:cxn modelId="{632EF2A9-80BA-4A9D-AB83-F36F4084B315}" type="presParOf" srcId="{4A703796-8A22-4CD7-A6F3-2A12596FF965}" destId="{037FE3A5-668B-450A-9372-0FE783B8803C}" srcOrd="0" destOrd="0" presId="urn:microsoft.com/office/officeart/2005/8/layout/cycle4#1"/>
    <dgm:cxn modelId="{7762DA64-8EBD-416A-9448-5D9B339128D2}" type="presParOf" srcId="{4A703796-8A22-4CD7-A6F3-2A12596FF965}" destId="{CEB7DF0B-7223-4168-9EDB-9482BAC85180}" srcOrd="1" destOrd="0" presId="urn:microsoft.com/office/officeart/2005/8/layout/cycle4#1"/>
    <dgm:cxn modelId="{E7761DA4-8AFE-48AF-870B-6379B7EDD803}" type="presParOf" srcId="{E9A7810C-0A4C-441E-B7C1-CB1D081AF34C}" destId="{C5639220-9A05-41F1-8D89-48BF3D624891}" srcOrd="2" destOrd="0" presId="urn:microsoft.com/office/officeart/2005/8/layout/cycle4#1"/>
    <dgm:cxn modelId="{4CFB603E-8EBD-4801-8BE1-CCDEE669EDDE}" type="presParOf" srcId="{C5639220-9A05-41F1-8D89-48BF3D624891}" destId="{AE2C93E3-CC8F-4908-8AC3-2D82DFE517DE}" srcOrd="0" destOrd="0" presId="urn:microsoft.com/office/officeart/2005/8/layout/cycle4#1"/>
    <dgm:cxn modelId="{74C5ECB0-684C-4595-8135-AD15CFBEE976}" type="presParOf" srcId="{C5639220-9A05-41F1-8D89-48BF3D624891}" destId="{214079DB-45BD-484B-A91A-34B92E9DE050}" srcOrd="1" destOrd="0" presId="urn:microsoft.com/office/officeart/2005/8/layout/cycle4#1"/>
    <dgm:cxn modelId="{11367C59-7534-41C4-8FE0-E887BE150082}" type="presParOf" srcId="{E9A7810C-0A4C-441E-B7C1-CB1D081AF34C}" destId="{6A8AA3F2-8704-4BA2-8720-42DB73CC1CC5}" srcOrd="3" destOrd="0" presId="urn:microsoft.com/office/officeart/2005/8/layout/cycle4#1"/>
    <dgm:cxn modelId="{875CF2E4-D494-4377-84E9-E7CC8FC28E95}" type="presParOf" srcId="{6A8AA3F2-8704-4BA2-8720-42DB73CC1CC5}" destId="{DBF44CD4-EB4C-4B1A-B405-F60B73ABFCF9}" srcOrd="0" destOrd="0" presId="urn:microsoft.com/office/officeart/2005/8/layout/cycle4#1"/>
    <dgm:cxn modelId="{EB9B9A23-B43D-4118-AE87-A4C4EDDEA0CB}" type="presParOf" srcId="{6A8AA3F2-8704-4BA2-8720-42DB73CC1CC5}" destId="{0EEF1122-8427-4DCF-940C-FFA1C284AAC3}" srcOrd="1" destOrd="0" presId="urn:microsoft.com/office/officeart/2005/8/layout/cycle4#1"/>
    <dgm:cxn modelId="{E28A66E5-3857-4E54-BBF0-C8914E335EDF}" type="presParOf" srcId="{E9A7810C-0A4C-441E-B7C1-CB1D081AF34C}" destId="{DED5E3C3-6D3D-47FD-BD69-6A2753FFD480}" srcOrd="4" destOrd="0" presId="urn:microsoft.com/office/officeart/2005/8/layout/cycle4#1"/>
    <dgm:cxn modelId="{F6A34EEC-1518-468B-A828-466B023CDAF8}" type="presParOf" srcId="{CD0E3DE7-2822-4ACB-A2DE-87219A0199E0}" destId="{E1E0C684-A8BC-41EF-B1AA-87DE430A4224}" srcOrd="1" destOrd="0" presId="urn:microsoft.com/office/officeart/2005/8/layout/cycle4#1"/>
    <dgm:cxn modelId="{189DB65B-B608-469F-87FA-72B7EE0034A2}" type="presParOf" srcId="{E1E0C684-A8BC-41EF-B1AA-87DE430A4224}" destId="{52CF2736-1881-438B-9B06-013B2575ED70}" srcOrd="0" destOrd="0" presId="urn:microsoft.com/office/officeart/2005/8/layout/cycle4#1"/>
    <dgm:cxn modelId="{38480B45-CFFF-4509-A50F-955B681D791D}" type="presParOf" srcId="{E1E0C684-A8BC-41EF-B1AA-87DE430A4224}" destId="{5248622E-C5EA-4668-BD73-65025707F689}" srcOrd="1" destOrd="0" presId="urn:microsoft.com/office/officeart/2005/8/layout/cycle4#1"/>
    <dgm:cxn modelId="{2B8F406C-4FAC-4FD0-9F31-EA9099914831}" type="presParOf" srcId="{E1E0C684-A8BC-41EF-B1AA-87DE430A4224}" destId="{DE3A51F4-733E-4D88-ADBB-9841954AEF66}" srcOrd="2" destOrd="0" presId="urn:microsoft.com/office/officeart/2005/8/layout/cycle4#1"/>
    <dgm:cxn modelId="{2BBE8232-2B3F-428C-8A17-39238AB4367C}" type="presParOf" srcId="{E1E0C684-A8BC-41EF-B1AA-87DE430A4224}" destId="{9A570106-BAB9-4243-B634-6E4BD1CA9727}" srcOrd="3" destOrd="0" presId="urn:microsoft.com/office/officeart/2005/8/layout/cycle4#1"/>
    <dgm:cxn modelId="{0866818D-9D70-4F9C-98A7-700187A2A100}" type="presParOf" srcId="{E1E0C684-A8BC-41EF-B1AA-87DE430A4224}" destId="{E4E39E2C-D106-4927-B1E3-E9685203C61F}" srcOrd="4" destOrd="0" presId="urn:microsoft.com/office/officeart/2005/8/layout/cycle4#1"/>
    <dgm:cxn modelId="{765B9E16-38F6-4873-8F64-34F7550107EC}" type="presParOf" srcId="{CD0E3DE7-2822-4ACB-A2DE-87219A0199E0}" destId="{2B8A0071-CFF9-4CC8-9757-E9B74C034E4C}" srcOrd="2" destOrd="0" presId="urn:microsoft.com/office/officeart/2005/8/layout/cycle4#1"/>
    <dgm:cxn modelId="{E0BEFAFC-D86F-4A3E-B4C3-277575023804}" type="presParOf" srcId="{CD0E3DE7-2822-4ACB-A2DE-87219A0199E0}" destId="{DE9E057D-31FC-4120-9A36-88F94677C710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77192E4-8E94-41D7-B9FE-2470E53B0191}" type="datetime1">
              <a:rPr lang="cs-CZ" smtClean="0"/>
              <a:pPr rtl="0"/>
              <a:t>8.6.2020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4CBEF8-5CDE-472B-839B-B8BB0C881006}" type="slidenum">
              <a:rPr lang="cs-CZ" smtClean="0"/>
              <a:pPr rtl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32892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48649" units="1/cm"/>
          <inkml:channelProperty channel="T" name="resolution" value="1" units="1/dev"/>
        </inkml:channelProperties>
      </inkml:inkSource>
      <inkml:timestamp xml:id="ts0" timeString="2020-02-03T13:46:35.315"/>
    </inkml:context>
    <inkml:brush xml:id="br0">
      <inkml:brushProperty name="width" value="0.26667" units="cm"/>
      <inkml:brushProperty name="height" value="0.53333" units="cm"/>
      <inkml:brushProperty name="color" value="#00FFFF"/>
      <inkml:brushProperty name="tip" value="rectangle"/>
      <inkml:brushProperty name="rasterOp" value="maskPen"/>
      <inkml:brushProperty name="fitToCurve" value="1"/>
    </inkml:brush>
  </inkml:definitions>
  <inkml:trace contextRef="#ctx0" brushRef="#br0">0 0 0,'25'0'47,"-1"0"-47,0 0 15,25 0-15,73 0 16,-73 0-1,25 0-15,23 0 16,-24 0-16,25 0 16,24 0-16,-48 0 15,23 0-15,1 0 16,-25 0-16,-24 0 16,-25 0-16,25 0 15,-24 0-15,48 0 16,-24 0-1,0 0 1,-25 0-16,25 0 16,-25 0-16,25 0 15,-24 0 1,-1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C9B451F-A2DA-4D04-AA7E-41B8B0CFBC6C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cs-CZ" noProof="0" dirty="0"/>
              <a:t>Kliknutím můžete upravit styly předlohy textu.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cs-CZ" noProof="0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BB98AFB-CB0D-4DFE-87B9-B4B0D0DE73CD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5128058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Na</a:t>
            </a:r>
            <a:r>
              <a:rPr lang="cs-CZ" baseline="0" dirty="0"/>
              <a:t> SŠ s sebou vzít materiály – status studenta, otázky při pracovním pohovoru, odkazy, vizitky, letáky k CV, </a:t>
            </a:r>
            <a:r>
              <a:rPr lang="cs-CZ" baseline="0" dirty="0" err="1"/>
              <a:t>prac</a:t>
            </a:r>
            <a:r>
              <a:rPr lang="cs-CZ" baseline="0" dirty="0"/>
              <a:t>. Pohovor apod.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1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630683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3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515748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5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613478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7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093179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10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633403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11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3390050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5100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13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3488836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7984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cs-CZ" b="1" dirty="0"/>
              <a:t>Osvědčení</a:t>
            </a:r>
            <a:r>
              <a:rPr lang="cs-CZ" b="1" baseline="0" dirty="0"/>
              <a:t> /Certifikáty (kurzy) </a:t>
            </a:r>
            <a:r>
              <a:rPr lang="cs-CZ" baseline="0" dirty="0"/>
              <a:t>– Svářečský průkaz, </a:t>
            </a:r>
            <a:r>
              <a:rPr lang="cs-CZ" baseline="0" dirty="0" err="1"/>
              <a:t>autoCAD</a:t>
            </a:r>
            <a:r>
              <a:rPr lang="cs-CZ" baseline="0" dirty="0"/>
              <a:t>, </a:t>
            </a:r>
            <a:r>
              <a:rPr lang="cs-CZ" baseline="0" dirty="0" err="1"/>
              <a:t>archiCAD</a:t>
            </a:r>
            <a:r>
              <a:rPr lang="cs-CZ" baseline="0" dirty="0"/>
              <a:t>, barmanský kurz, sommeliérský kurz, řidičský průkaz, jazykové certifikáty </a:t>
            </a:r>
          </a:p>
          <a:p>
            <a:pPr marL="0" indent="0">
              <a:buFontTx/>
              <a:buNone/>
            </a:pPr>
            <a:r>
              <a:rPr lang="cs-CZ" b="1" baseline="0" dirty="0"/>
              <a:t>Výpis z rejstříku trestů </a:t>
            </a:r>
            <a:r>
              <a:rPr lang="cs-CZ" baseline="0" dirty="0"/>
              <a:t>– </a:t>
            </a:r>
            <a:r>
              <a:rPr lang="cs-CZ" baseline="0" dirty="0" err="1"/>
              <a:t>czechPOINT</a:t>
            </a:r>
            <a:r>
              <a:rPr lang="cs-CZ" baseline="0" dirty="0"/>
              <a:t>, 100 Kč (IPOS, Pošta, Město – radnice) </a:t>
            </a:r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1437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77757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3684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4448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VŠ = Vysoká škola</a:t>
            </a:r>
          </a:p>
          <a:p>
            <a:r>
              <a:rPr lang="cs-CZ" dirty="0"/>
              <a:t>ÚP = Úřad práce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BB98AFB-CB0D-4DFE-87B9-B4B0D0DE73CD}" type="slidenum">
              <a:rPr lang="cs-CZ" noProof="0" smtClean="0"/>
              <a:pPr rtl="0"/>
              <a:t>31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760790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VPP = Veřejně prospěšné práce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BCF2E-6660-4527-BEA5-56C4AB7475A1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7382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lt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 rtlCol="0">
            <a:normAutofit/>
          </a:bodyPr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 rtlCol="0"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cs-CZ" noProof="0"/>
              <a:t>Kliknutím můžete upravit styl předlohy.</a:t>
            </a:r>
            <a:endParaRPr lang="cs-CZ" noProof="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5213" y="6432551"/>
            <a:ext cx="5653087" cy="273049"/>
          </a:xfrm>
        </p:spPr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32612" y="6432551"/>
            <a:ext cx="1371600" cy="273049"/>
          </a:xfrm>
        </p:spPr>
        <p:txBody>
          <a:bodyPr rtlCol="0"/>
          <a:lstStyle/>
          <a:p>
            <a:pPr rtl="0"/>
            <a:fld id="{FE03DAD1-8AC2-4D8B-B869-1BD5896769F1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532812" y="6432551"/>
            <a:ext cx="1219201" cy="273049"/>
          </a:xfrm>
        </p:spPr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9023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2096E06-C589-402A-B541-78537ADD1486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35067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rtlCol="0" anchor="b">
            <a:normAutofit/>
          </a:bodyPr>
          <a:lstStyle>
            <a:lvl1pPr algn="l">
              <a:defRPr sz="5400" b="1" cap="none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CFE613-C106-494E-AF17-88D0C15C935F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9256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ě obsahové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CA7C386-345B-4424-802E-A507950BEAD2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24050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5211" y="533400"/>
            <a:ext cx="8686802" cy="10668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D91A72-7EC0-4F40-9FA5-B8A2B3167273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330154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BBC3DB-7167-4CC3-93A0-F1B588F701F7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37030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19DFBC-1037-4E06-9E43-FE0D003EDE2C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308826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3600" b="1" spc="-5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2401E8-16D2-43E3-9A16-D30216AB0162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0008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Autofit/>
          </a:bodyPr>
          <a:lstStyle>
            <a:lvl1pPr algn="l">
              <a:lnSpc>
                <a:spcPct val="90000"/>
              </a:lnSpc>
              <a:defRPr sz="3600" b="1" spc="-50" baseline="0"/>
            </a:lvl1pPr>
          </a:lstStyle>
          <a:p>
            <a:pPr rtl="0"/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obrázku 2" descr="Prázdný zástupný symbol pro přidání obrázku Klikněte na zástupný symbol a vyberte obrázek, který chcete přidat.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57285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4D30F9-6FFF-4AB7-974E-EE5A8FDDCBA3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84147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DDFA8D-1F8B-4E43-80C8-B5459228F551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213543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idx="10" hasCustomPrompt="1"/>
          </p:nvPr>
        </p:nvSpPr>
        <p:spPr>
          <a:xfrm>
            <a:off x="6094413" y="155212"/>
            <a:ext cx="5710363" cy="1368000"/>
          </a:xfrm>
        </p:spPr>
        <p:txBody>
          <a:bodyPr anchor="t" anchorCtr="0">
            <a:normAutofit/>
          </a:bodyPr>
          <a:lstStyle>
            <a:lvl1pPr algn="r">
              <a:defRPr sz="3600" b="1" baseline="0">
                <a:solidFill>
                  <a:srgbClr val="001E9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sz="3600" dirty="0">
                <a:latin typeface="Arial" pitchFamily="34" charset="0"/>
                <a:cs typeface="Arial" pitchFamily="34" charset="0"/>
              </a:rPr>
              <a:t>Nadpis snímku / obrázku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2"/>
          </p:nvPr>
        </p:nvSpPr>
        <p:spPr>
          <a:xfrm>
            <a:off x="1197288" y="1682626"/>
            <a:ext cx="9794249" cy="4424400"/>
          </a:xfrm>
        </p:spPr>
        <p:txBody>
          <a:bodyPr/>
          <a:lstStyle/>
          <a:p>
            <a:pPr lvl="0"/>
            <a:r>
              <a:rPr lang="cs-CZ" dirty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83921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základní +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hasCustomPrompt="1"/>
          </p:nvPr>
        </p:nvSpPr>
        <p:spPr>
          <a:xfrm>
            <a:off x="6094413" y="260648"/>
            <a:ext cx="5710363" cy="1177200"/>
          </a:xfrm>
        </p:spPr>
        <p:txBody>
          <a:bodyPr anchor="t" anchorCtr="0">
            <a:normAutofit/>
          </a:bodyPr>
          <a:lstStyle>
            <a:lvl1pPr algn="r">
              <a:defRPr sz="3600" b="1" baseline="0">
                <a:solidFill>
                  <a:srgbClr val="001E9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sz="3600" dirty="0">
                <a:latin typeface="Arial" pitchFamily="34" charset="0"/>
                <a:cs typeface="Arial" pitchFamily="34" charset="0"/>
              </a:rPr>
              <a:t>Nadpis snímku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0" hasCustomPrompt="1"/>
          </p:nvPr>
        </p:nvSpPr>
        <p:spPr>
          <a:xfrm>
            <a:off x="609441" y="1580467"/>
            <a:ext cx="10969943" cy="4525200"/>
          </a:xfrm>
        </p:spPr>
        <p:txBody>
          <a:bodyPr>
            <a:normAutofit/>
          </a:bodyPr>
          <a:lstStyle>
            <a:lvl1pPr marL="358920" indent="-357120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  <a:defRPr sz="2600"/>
            </a:lvl1pPr>
          </a:lstStyle>
          <a:p>
            <a:pPr marL="358920" indent="-357120">
              <a:lnSpc>
                <a:spcPct val="100000"/>
              </a:lnSpc>
              <a:spcBef>
                <a:spcPts val="1199"/>
              </a:spcBef>
            </a:pPr>
            <a:r>
              <a:rPr lang="cs-CZ" sz="26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Text základní</a:t>
            </a:r>
            <a:endParaRPr lang="cs-CZ" sz="2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endParaRPr>
          </a:p>
          <a:p>
            <a:pPr marL="358920" indent="-357120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r>
              <a:rPr lang="cs-CZ" sz="26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Odrážka</a:t>
            </a:r>
          </a:p>
        </p:txBody>
      </p:sp>
    </p:spTree>
    <p:extLst>
      <p:ext uri="{BB962C8B-B14F-4D97-AF65-F5344CB8AC3E}">
        <p14:creationId xmlns:p14="http://schemas.microsoft.com/office/powerpoint/2010/main" xmlns="" val="1979537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předě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74225" y="4020089"/>
            <a:ext cx="10840376" cy="1468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000" b="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s-CZ" dirty="0"/>
              <a:t>Nadpis předěl</a:t>
            </a:r>
          </a:p>
        </p:txBody>
      </p:sp>
    </p:spTree>
    <p:extLst>
      <p:ext uri="{BB962C8B-B14F-4D97-AF65-F5344CB8AC3E}">
        <p14:creationId xmlns:p14="http://schemas.microsoft.com/office/powerpoint/2010/main" xmlns="" val="280955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cs-CZ" noProof="0" dirty="0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cs-CZ" noProof="0" dirty="0"/>
              <a:t>Kliknutím můžete upravit styly předlohy textu.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cs-CZ" noProof="0" dirty="0"/>
              <a:t>Přidejte zápatí.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5A1A6B89-A047-4BDF-B6E3-8EEEE1BD61AF}" type="datetime1">
              <a:rPr lang="cs-CZ" noProof="0" smtClean="0"/>
              <a:pPr rtl="0"/>
              <a:t>8.6.2020</a:t>
            </a:fld>
            <a:endParaRPr lang="cs-CZ" noProof="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AAEAE4A8-A6E5-453E-B946-FB774B73F48C}" type="slidenum">
              <a:rPr lang="cs-CZ" noProof="0" smtClean="0"/>
              <a:pPr rtl="0"/>
              <a:t>‹#›</a:t>
            </a:fld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32767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lasskolstvi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infoabsolvent.cz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mpomaturite.cz/e-booky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absolvent.cz/" TargetMode="External"/><Relationship Id="rId2" Type="http://schemas.openxmlformats.org/officeDocument/2006/relationships/hyperlink" Target="http://www.vysokeskoly.cz/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kampomaturite.cz/" TargetMode="External"/><Relationship Id="rId4" Type="http://schemas.openxmlformats.org/officeDocument/2006/relationships/hyperlink" Target="http://www.atlasskolstvi.cz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emf"/><Relationship Id="rId4" Type="http://schemas.openxmlformats.org/officeDocument/2006/relationships/customXml" Target="../ink/ink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nationaleducationmedia.com/" TargetMode="External"/><Relationship Id="rId7" Type="http://schemas.openxmlformats.org/officeDocument/2006/relationships/hyperlink" Target="http://unilink.cz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eurodesk.cz/" TargetMode="External"/><Relationship Id="rId5" Type="http://schemas.openxmlformats.org/officeDocument/2006/relationships/hyperlink" Target="http://www.dzs.cz/" TargetMode="External"/><Relationship Id="rId4" Type="http://schemas.openxmlformats.org/officeDocument/2006/relationships/hyperlink" Target="http://www.opf.slu.cz/up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lturalcare.cz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studentagency.cz/" TargetMode="External"/><Relationship Id="rId5" Type="http://schemas.openxmlformats.org/officeDocument/2006/relationships/hyperlink" Target="http://www.coolagent.cz/" TargetMode="External"/><Relationship Id="rId4" Type="http://schemas.openxmlformats.org/officeDocument/2006/relationships/hyperlink" Target="http://www.aupair.wz.cz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ce.cz/" TargetMode="External"/><Relationship Id="rId2" Type="http://schemas.openxmlformats.org/officeDocument/2006/relationships/hyperlink" Target="http://www.jobs.cz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hyperlink" Target="http://portal.mpsv.cz/sz/obcane/vmjedno/vmrozsir" TargetMode="External"/><Relationship Id="rId4" Type="http://schemas.openxmlformats.org/officeDocument/2006/relationships/hyperlink" Target="http://www.hotjobs.cz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stastny.j@seznam.cz" TargetMode="Externa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sinessinfo.cz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zaloz-podnik.cz/" TargetMode="External"/><Relationship Id="rId4" Type="http://schemas.openxmlformats.org/officeDocument/2006/relationships/hyperlink" Target="http://www.podnikanivkostce.cz/Testy/testy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mailto:alena.jedlickova1@uradprace.cz" TargetMode="External"/><Relationship Id="rId2" Type="http://schemas.openxmlformats.org/officeDocument/2006/relationships/hyperlink" Target="mailto:ivana.pavlovova@uradprace.cz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eva.balcarkova@uradprace.cz" TargetMode="External"/><Relationship Id="rId5" Type="http://schemas.openxmlformats.org/officeDocument/2006/relationships/hyperlink" Target="mailto:diana.sasinkova@uradprace.cz" TargetMode="External"/><Relationship Id="rId4" Type="http://schemas.openxmlformats.org/officeDocument/2006/relationships/hyperlink" Target="mailto:gabriela.horackova@uradprace.cz" TargetMode="Externa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7788" y="1916832"/>
            <a:ext cx="8642838" cy="166906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Ukončení Střední školy</a:t>
            </a:r>
            <a:br>
              <a:rPr lang="cs-CZ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764" y="188640"/>
            <a:ext cx="6913417" cy="98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98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41F990F-C692-4B63-BC01-2A9A224D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8708" y="211596"/>
            <a:ext cx="3168352" cy="562744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Představení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CC17A1E1-AE30-40E5-B13A-B4A58DD84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20" y="764704"/>
            <a:ext cx="8686801" cy="4536504"/>
          </a:xfrm>
        </p:spPr>
        <p:txBody>
          <a:bodyPr>
            <a:noAutofit/>
          </a:bodyPr>
          <a:lstStyle/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Dobrý den,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každý rok mají absolventi přednášku od Úřadu práce s důležitými informacemi ohledně dalších možností po ukončení jejich studia (probereme status studenta, možnosti po studiu, nástup do práce apod.)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 letošním roce byly tyto přednášky kvůli pandemii bohužel zrušeny, ale abyste ani Vy, jakožto letošní absolventi o tyto informace nepřišli, je pro Vás připravena tato prezentace, kde se dozvíte vše základní.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Pokud budete mít jakékoliv dotazy, určitě nás neváhejte kontaktovat (kontakty naleznete v poslední části prezentace). 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Doufáme, že alespoň tímto způsobem získáte odpovědi na Vaše dotazy.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S pozdravem</a:t>
            </a:r>
          </a:p>
          <a:p>
            <a:pPr marL="45720" indent="0" algn="r">
              <a:lnSpc>
                <a:spcPct val="120000"/>
              </a:lnSpc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Tým oddělení poradenství</a:t>
            </a:r>
            <a:b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Úřad práce Jeseník </a:t>
            </a:r>
          </a:p>
        </p:txBody>
      </p:sp>
    </p:spTree>
    <p:extLst>
      <p:ext uri="{BB962C8B-B14F-4D97-AF65-F5344CB8AC3E}">
        <p14:creationId xmlns:p14="http://schemas.microsoft.com/office/powerpoint/2010/main" xmlns="" val="21469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11997" y="128152"/>
            <a:ext cx="4283888" cy="117720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Status studenta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975656" y="910828"/>
            <a:ext cx="340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60533" y="4437112"/>
            <a:ext cx="916155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zdravotní pojišťovna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přídavky na dítě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daně - uplatnění slevy na dítě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slevy pro studenty (jízdné, vstupné aj.)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Vždy si musíte položit otázku kdo za Vás platí zdravotní pojištění? </a:t>
            </a: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(rok 2020: 1 971 Kč)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Pokud</a:t>
            </a: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po studiu přihlásíte na Úřad práce, tak Vaši rodiče si Vás nemohou odepsat z daní a přijdou o přídavky na dítě. 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4312" y="980728"/>
            <a:ext cx="8867775" cy="325755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22604" y="910828"/>
            <a:ext cx="1300646" cy="169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736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 bwMode="auto">
          <a:xfrm>
            <a:off x="765820" y="2276872"/>
            <a:ext cx="7013359" cy="117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7200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Studium v ČR</a:t>
            </a:r>
          </a:p>
        </p:txBody>
      </p:sp>
    </p:spTree>
    <p:extLst>
      <p:ext uri="{BB962C8B-B14F-4D97-AF65-F5344CB8AC3E}">
        <p14:creationId xmlns:p14="http://schemas.microsoft.com/office/powerpoint/2010/main" xmlns="" val="380564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body" sz="quarter" idx="10"/>
          </p:nvPr>
        </p:nvSpPr>
        <p:spPr>
          <a:xfrm>
            <a:off x="549796" y="908720"/>
            <a:ext cx="8229600" cy="5453148"/>
          </a:xfrm>
        </p:spPr>
        <p:txBody>
          <a:bodyPr>
            <a:normAutofit lnSpcReduction="10000"/>
          </a:bodyPr>
          <a:lstStyle/>
          <a:p>
            <a:pPr marL="180975" indent="0"/>
            <a:endParaRPr lang="cs-CZ" sz="2000" b="1" dirty="0">
              <a:latin typeface="Century Gothic" pitchFamily="34" charset="0"/>
            </a:endParaRPr>
          </a:p>
          <a:p>
            <a:pPr marL="180975" indent="0">
              <a:buClrTx/>
              <a:buNone/>
            </a:pPr>
            <a:r>
              <a:rPr lang="cs-CZ" sz="24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ZKRÁCENÉ STUDIUM NA SŠ</a:t>
            </a:r>
          </a:p>
          <a:p>
            <a:pPr marL="523875" indent="-342900"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absolventům s výučním listem umožňuje získat ve zkrácené době - </a:t>
            </a:r>
            <a:r>
              <a:rPr lang="cs-CZ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rok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-  v denní formě studia výuční list v dalším oboru</a:t>
            </a:r>
          </a:p>
          <a:p>
            <a:pPr marL="180975" indent="0">
              <a:buClrTx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indent="0">
              <a:buClrTx/>
              <a:buNone/>
            </a:pPr>
            <a:r>
              <a:rPr lang="cs-CZ" sz="24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NÁSTAVBOVÉ STUDIUM</a:t>
            </a:r>
          </a:p>
          <a:p>
            <a:pPr marL="523875" indent="-342900"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denní forma - </a:t>
            </a:r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roky</a:t>
            </a:r>
          </a:p>
          <a:p>
            <a:pPr marL="523875" indent="-342900"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večerní forma – </a:t>
            </a:r>
            <a:r>
              <a:rPr lang="cs-CZ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roky</a:t>
            </a:r>
          </a:p>
          <a:p>
            <a:pPr marL="180975" indent="0">
              <a:buClrTx/>
            </a:pPr>
            <a:endParaRPr lang="cs-CZ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indent="0">
              <a:buClrTx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indent="0">
              <a:buClrTx/>
              <a:buNone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www.atlasskolstvi.cz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www.infoabsolvent.cz</a:t>
            </a: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indent="0">
              <a:buClrTx/>
            </a:pP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30116" y="4869160"/>
            <a:ext cx="4727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Získání maturitního vysvědčení</a:t>
            </a:r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xmlns="" id="{4F774DE3-7082-4798-9784-A5A91FEF556A}"/>
              </a:ext>
            </a:extLst>
          </p:cNvPr>
          <p:cNvSpPr txBox="1">
            <a:spLocks/>
          </p:cNvSpPr>
          <p:nvPr/>
        </p:nvSpPr>
        <p:spPr bwMode="auto">
          <a:xfrm>
            <a:off x="4458916" y="260648"/>
            <a:ext cx="8640960" cy="113035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baseline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r>
              <a:rPr lang="cs-CZ" sz="2400" dirty="0">
                <a:solidFill>
                  <a:schemeClr val="tx1"/>
                </a:solidFill>
              </a:rPr>
              <a:t>Kam po střední škole při získání výučního listu?</a:t>
            </a:r>
          </a:p>
        </p:txBody>
      </p:sp>
    </p:spTree>
    <p:extLst>
      <p:ext uri="{BB962C8B-B14F-4D97-AF65-F5344CB8AC3E}">
        <p14:creationId xmlns:p14="http://schemas.microsoft.com/office/powerpoint/2010/main" xmlns="" val="165639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/>
          <a:srcRect b="3135"/>
          <a:stretch/>
        </p:blipFill>
        <p:spPr>
          <a:xfrm>
            <a:off x="981844" y="116632"/>
            <a:ext cx="5767754" cy="611125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7405295" y="2169730"/>
            <a:ext cx="4366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https://www.kampomaturite.cz/e-booky/</a:t>
            </a:r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470676" y="188640"/>
            <a:ext cx="2391507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cs-CZ" sz="2400" b="1" dirty="0">
                <a:latin typeface="Arial" pitchFamily="34" charset="0"/>
                <a:ea typeface="+mj-ea"/>
                <a:cs typeface="Arial" pitchFamily="34" charset="0"/>
              </a:rPr>
              <a:t>Jak na maturitu?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xmlns="" id="{34A4983F-47C4-497A-9F03-7A80135BD600}"/>
              </a:ext>
            </a:extLst>
          </p:cNvPr>
          <p:cNvSpPr txBox="1"/>
          <p:nvPr/>
        </p:nvSpPr>
        <p:spPr>
          <a:xfrm>
            <a:off x="7174532" y="1340768"/>
            <a:ext cx="48283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cs-CZ" sz="1600" dirty="0">
                <a:latin typeface="Arial" pitchFamily="34" charset="0"/>
                <a:ea typeface="+mj-ea"/>
                <a:cs typeface="Arial" pitchFamily="34" charset="0"/>
              </a:rPr>
              <a:t>Doporučuji projet internetové stránky časopisu „Kam po maturitě“. Dozvíte se zde veškeré další informace, které by Vás zajímaly. </a:t>
            </a:r>
          </a:p>
        </p:txBody>
      </p:sp>
    </p:spTree>
    <p:extLst>
      <p:ext uri="{BB962C8B-B14F-4D97-AF65-F5344CB8AC3E}">
        <p14:creationId xmlns:p14="http://schemas.microsoft.com/office/powerpoint/2010/main" xmlns="" val="189344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14092" y="102348"/>
            <a:ext cx="8640960" cy="1130354"/>
          </a:xfrm>
        </p:spPr>
        <p:txBody>
          <a:bodyPr>
            <a:normAutofit/>
          </a:bodyPr>
          <a:lstStyle/>
          <a:p>
            <a:pPr algn="l"/>
            <a:r>
              <a:rPr lang="cs-CZ" sz="2400" dirty="0">
                <a:solidFill>
                  <a:schemeClr val="tx1"/>
                </a:solidFill>
              </a:rPr>
              <a:t>Kam po střední škole při získání maturitního vysvědčení?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body" sz="quarter" idx="10"/>
          </p:nvPr>
        </p:nvSpPr>
        <p:spPr>
          <a:xfrm>
            <a:off x="765820" y="1196752"/>
            <a:ext cx="8732520" cy="5143260"/>
          </a:xfrm>
        </p:spPr>
        <p:txBody>
          <a:bodyPr>
            <a:normAutofit fontScale="25000" lnSpcReduction="20000"/>
          </a:bodyPr>
          <a:lstStyle/>
          <a:p>
            <a:pPr marL="180975" indent="0">
              <a:lnSpc>
                <a:spcPct val="90000"/>
              </a:lnSpc>
              <a:buNone/>
            </a:pPr>
            <a:r>
              <a:rPr lang="cs-CZ" sz="96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ZKRÁCENÉ STUDIUM NA SŠ</a:t>
            </a:r>
          </a:p>
          <a:p>
            <a:pPr marL="523875" indent="-342900">
              <a:lnSpc>
                <a:spcPct val="120000"/>
              </a:lnSpc>
              <a:buClrTx/>
              <a:buFont typeface="Arial" panose="020B0604020202020204" pitchFamily="34" charset="0"/>
              <a:buChar char="•"/>
            </a:pPr>
            <a:r>
              <a:rPr lang="cs-CZ" sz="9200" dirty="0">
                <a:latin typeface="Arial" panose="020B0604020202020204" pitchFamily="34" charset="0"/>
                <a:cs typeface="Arial" panose="020B0604020202020204" pitchFamily="34" charset="0"/>
              </a:rPr>
              <a:t>absolventům s maturitním vysvědčením umožňuje získat ve zkrácené době  </a:t>
            </a:r>
            <a:r>
              <a:rPr lang="cs-CZ" sz="9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1- 2 roky </a:t>
            </a:r>
            <a:r>
              <a:rPr lang="cs-CZ" sz="9200" dirty="0">
                <a:latin typeface="Arial" panose="020B0604020202020204" pitchFamily="34" charset="0"/>
                <a:cs typeface="Arial" panose="020B0604020202020204" pitchFamily="34" charset="0"/>
              </a:rPr>
              <a:t>- v denní formě studia maturitu v dalším oboru (maturita poté jen z odborných předmětů)</a:t>
            </a:r>
          </a:p>
          <a:p>
            <a:pPr marL="180975" indent="0">
              <a:lnSpc>
                <a:spcPct val="170000"/>
              </a:lnSpc>
              <a:buNone/>
            </a:pPr>
            <a:r>
              <a:rPr lang="cs-CZ" sz="96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JAZYKOVÁ ŠKOLA</a:t>
            </a:r>
          </a:p>
          <a:p>
            <a:pPr marL="638175" indent="-457200">
              <a:lnSpc>
                <a:spcPct val="120000"/>
              </a:lnSpc>
              <a:buClrTx/>
              <a:buFont typeface="Arial" panose="020B0604020202020204" pitchFamily="34" charset="0"/>
              <a:buChar char="•"/>
            </a:pPr>
            <a:r>
              <a:rPr lang="cs-CZ" sz="9200" dirty="0">
                <a:latin typeface="Arial" panose="020B0604020202020204" pitchFamily="34" charset="0"/>
                <a:cs typeface="Arial" panose="020B0604020202020204" pitchFamily="34" charset="0"/>
              </a:rPr>
              <a:t>pomaturitní studium – </a:t>
            </a:r>
            <a:r>
              <a:rPr lang="cs-CZ" sz="9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rok </a:t>
            </a:r>
            <a:r>
              <a:rPr lang="cs-CZ" sz="9200" dirty="0">
                <a:latin typeface="Arial" panose="020B0604020202020204" pitchFamily="34" charset="0"/>
                <a:cs typeface="Arial" panose="020B0604020202020204" pitchFamily="34" charset="0"/>
              </a:rPr>
              <a:t>– akreditace MŠMT, pro absolventy SŠ, kteří vykonali 1. maturitní zkoušku v tom roce, kdy zahajují jednoleté studium (status studenta)</a:t>
            </a:r>
          </a:p>
          <a:p>
            <a:pPr marL="638175" indent="-457200">
              <a:lnSpc>
                <a:spcPct val="120000"/>
              </a:lnSpc>
              <a:buClrTx/>
              <a:buFont typeface="Arial" panose="020B0604020202020204" pitchFamily="34" charset="0"/>
              <a:buChar char="•"/>
            </a:pPr>
            <a:r>
              <a:rPr lang="cs-CZ" sz="9200" dirty="0">
                <a:latin typeface="Arial" panose="020B0604020202020204" pitchFamily="34" charset="0"/>
                <a:cs typeface="Arial" panose="020B0604020202020204" pitchFamily="34" charset="0"/>
              </a:rPr>
              <a:t>Angličtina, čínština, italština, korejština, ruština, slovenština, čeština, francouzština, japonština, němčina, polština, řečtina, španělština </a:t>
            </a:r>
          </a:p>
          <a:p>
            <a:pPr marL="180975" indent="0">
              <a:lnSpc>
                <a:spcPct val="90000"/>
              </a:lnSpc>
            </a:pPr>
            <a:endParaRPr lang="cs-CZ" b="1" dirty="0">
              <a:latin typeface="Century Gothic" pitchFamily="34" charset="0"/>
            </a:endParaRPr>
          </a:p>
          <a:p>
            <a:pPr marL="63817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cs-CZ" b="1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dirty="0">
                <a:solidFill>
                  <a:srgbClr val="00B050"/>
                </a:solidFill>
                <a:latin typeface="Century Gothic" pitchFamily="34" charset="0"/>
              </a:rPr>
              <a:t>		</a:t>
            </a: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dirty="0">
                <a:solidFill>
                  <a:srgbClr val="FFC000"/>
                </a:solidFill>
                <a:latin typeface="Century Gothic" pitchFamily="34" charset="0"/>
              </a:rPr>
              <a:t>                                             </a:t>
            </a:r>
            <a:r>
              <a:rPr lang="cs-CZ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	</a:t>
            </a: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835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body" sz="quarter" idx="10"/>
          </p:nvPr>
        </p:nvSpPr>
        <p:spPr>
          <a:xfrm>
            <a:off x="837828" y="1171520"/>
            <a:ext cx="8732520" cy="5143260"/>
          </a:xfrm>
        </p:spPr>
        <p:txBody>
          <a:bodyPr>
            <a:normAutofit fontScale="25000" lnSpcReduction="20000"/>
          </a:bodyPr>
          <a:lstStyle/>
          <a:p>
            <a:pPr marL="180975" indent="0">
              <a:lnSpc>
                <a:spcPct val="90000"/>
              </a:lnSpc>
              <a:buNone/>
            </a:pPr>
            <a:r>
              <a:rPr lang="cs-CZ" sz="96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Vyšší odborná škola (VOŠ)</a:t>
            </a:r>
          </a:p>
          <a:p>
            <a:pPr marL="523875" indent="-3429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v ČR cca 168 VOŠ – veřejné, soukromé, církevní</a:t>
            </a:r>
          </a:p>
          <a:p>
            <a:pPr marL="523875" indent="-3429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studium obvykle – </a:t>
            </a:r>
            <a:r>
              <a:rPr lang="cs-CZ" sz="9200" b="1" dirty="0">
                <a:solidFill>
                  <a:srgbClr val="00B050"/>
                </a:solidFill>
              </a:rPr>
              <a:t>3 roky</a:t>
            </a:r>
          </a:p>
          <a:p>
            <a:pPr marL="523875" indent="-3429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školné, praxe, kombinace režimu SŠ a VŠ</a:t>
            </a:r>
          </a:p>
          <a:p>
            <a:pPr marL="523875" indent="-3429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Absolutorium – Diplomovaný specialista (Dis.)</a:t>
            </a:r>
          </a:p>
          <a:p>
            <a:pPr marL="180975" indent="0">
              <a:lnSpc>
                <a:spcPct val="170000"/>
              </a:lnSpc>
              <a:buNone/>
            </a:pPr>
            <a:r>
              <a:rPr lang="cs-CZ" sz="96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Vysoká škola (VŠ)</a:t>
            </a:r>
          </a:p>
          <a:p>
            <a:pPr marL="638175" indent="-4572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bakalářský studijní program – obvykle </a:t>
            </a:r>
            <a:r>
              <a:rPr lang="cs-CZ" sz="9200" b="1" dirty="0">
                <a:solidFill>
                  <a:srgbClr val="00B050"/>
                </a:solidFill>
              </a:rPr>
              <a:t>3 roky </a:t>
            </a:r>
            <a:r>
              <a:rPr lang="cs-CZ" sz="9200" dirty="0"/>
              <a:t>(Bc.)</a:t>
            </a:r>
          </a:p>
          <a:p>
            <a:pPr marL="638175" indent="-457200">
              <a:lnSpc>
                <a:spcPct val="120000"/>
              </a:lnSpc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cs-CZ" sz="9200" dirty="0"/>
              <a:t>magisterský studijní program – obvykle </a:t>
            </a:r>
            <a:r>
              <a:rPr lang="cs-CZ" sz="9200" b="1" dirty="0">
                <a:solidFill>
                  <a:srgbClr val="00B050"/>
                </a:solidFill>
              </a:rPr>
              <a:t>2 roky </a:t>
            </a:r>
            <a:r>
              <a:rPr lang="cs-CZ" sz="9200" dirty="0"/>
              <a:t>navazující forma studia po Bc., lékařství – </a:t>
            </a:r>
            <a:r>
              <a:rPr lang="cs-CZ" sz="9200" b="1" dirty="0">
                <a:solidFill>
                  <a:srgbClr val="00B050"/>
                </a:solidFill>
              </a:rPr>
              <a:t>6 let</a:t>
            </a:r>
            <a:r>
              <a:rPr lang="cs-CZ" sz="9200" dirty="0"/>
              <a:t>, právo – </a:t>
            </a:r>
            <a:r>
              <a:rPr lang="cs-CZ" sz="9200" b="1" dirty="0">
                <a:solidFill>
                  <a:srgbClr val="00B050"/>
                </a:solidFill>
              </a:rPr>
              <a:t>5 let </a:t>
            </a:r>
            <a:r>
              <a:rPr lang="cs-CZ" sz="9200" dirty="0"/>
              <a:t>(Mgr., Ing. MUDr.)</a:t>
            </a:r>
          </a:p>
          <a:p>
            <a:pPr marL="180975" indent="0">
              <a:lnSpc>
                <a:spcPct val="120000"/>
              </a:lnSpc>
              <a:spcBef>
                <a:spcPts val="600"/>
              </a:spcBef>
              <a:buClrTx/>
            </a:pPr>
            <a:endParaRPr lang="cs-CZ" sz="9200" dirty="0"/>
          </a:p>
          <a:p>
            <a:pPr marL="180975" indent="0" algn="ctr">
              <a:lnSpc>
                <a:spcPct val="120000"/>
              </a:lnSpc>
              <a:buClrTx/>
              <a:buNone/>
            </a:pPr>
            <a:r>
              <a:rPr lang="cs-CZ" sz="5600" b="1" dirty="0">
                <a:latin typeface="Century Gothic" pitchFamily="34" charset="0"/>
                <a:hlinkClick r:id="rId2"/>
              </a:rPr>
              <a:t>www.vysokeskoly.cz</a:t>
            </a:r>
            <a:r>
              <a:rPr lang="cs-CZ" sz="5600" b="1" dirty="0">
                <a:latin typeface="Century Gothic" pitchFamily="34" charset="0"/>
              </a:rPr>
              <a:t> 		</a:t>
            </a:r>
            <a:r>
              <a:rPr lang="cs-CZ" sz="5600" b="1" dirty="0">
                <a:latin typeface="Century Gothic" pitchFamily="34" charset="0"/>
                <a:hlinkClick r:id="rId3"/>
              </a:rPr>
              <a:t>www.infoabsolvent.cz</a:t>
            </a:r>
            <a:r>
              <a:rPr lang="cs-CZ" sz="5600" b="1" dirty="0">
                <a:latin typeface="Century Gothic" pitchFamily="34" charset="0"/>
              </a:rPr>
              <a:t> </a:t>
            </a:r>
          </a:p>
          <a:p>
            <a:pPr marL="180975" indent="0" algn="ctr">
              <a:lnSpc>
                <a:spcPct val="120000"/>
              </a:lnSpc>
              <a:buClrTx/>
              <a:buNone/>
            </a:pPr>
            <a:r>
              <a:rPr lang="cs-CZ" sz="5600" b="1" dirty="0">
                <a:latin typeface="Century Gothic" pitchFamily="34" charset="0"/>
                <a:hlinkClick r:id="rId4"/>
              </a:rPr>
              <a:t>www.atlasskolstvi.cz</a:t>
            </a:r>
            <a:r>
              <a:rPr lang="cs-CZ" sz="5600" b="1" dirty="0">
                <a:latin typeface="Century Gothic" pitchFamily="34" charset="0"/>
              </a:rPr>
              <a:t> 		</a:t>
            </a:r>
            <a:r>
              <a:rPr lang="cs-CZ" sz="5600" b="1" dirty="0">
                <a:latin typeface="Century Gothic" pitchFamily="34" charset="0"/>
                <a:hlinkClick r:id="rId5"/>
              </a:rPr>
              <a:t>www.kampomaturite.cz</a:t>
            </a:r>
            <a:r>
              <a:rPr lang="cs-CZ" sz="5600" b="1" dirty="0">
                <a:latin typeface="Century Gothic" pitchFamily="34" charset="0"/>
              </a:rPr>
              <a:t> </a:t>
            </a:r>
          </a:p>
          <a:p>
            <a:pPr marL="180975" indent="0" algn="ctr">
              <a:lnSpc>
                <a:spcPct val="120000"/>
              </a:lnSpc>
              <a:buClrTx/>
            </a:pPr>
            <a:r>
              <a:rPr lang="cs-CZ" sz="5600" b="1" dirty="0">
                <a:latin typeface="Century Gothic" pitchFamily="34" charset="0"/>
              </a:rPr>
              <a:t> </a:t>
            </a:r>
          </a:p>
          <a:p>
            <a:pPr marL="63817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cs-CZ" b="1" dirty="0"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dirty="0">
                <a:solidFill>
                  <a:srgbClr val="00B050"/>
                </a:solidFill>
                <a:latin typeface="Century Gothic" pitchFamily="34" charset="0"/>
              </a:rPr>
              <a:t>		</a:t>
            </a: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dirty="0">
                <a:solidFill>
                  <a:srgbClr val="FFC000"/>
                </a:solidFill>
                <a:latin typeface="Century Gothic" pitchFamily="34" charset="0"/>
              </a:rPr>
              <a:t>                                             </a:t>
            </a:r>
            <a:r>
              <a:rPr lang="cs-CZ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	</a:t>
            </a:r>
            <a:endParaRPr lang="cs-CZ" sz="28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xmlns="" id="{96A7B85B-F33C-4948-8E59-7ED59559D572}"/>
              </a:ext>
            </a:extLst>
          </p:cNvPr>
          <p:cNvSpPr txBox="1">
            <a:spLocks/>
          </p:cNvSpPr>
          <p:nvPr/>
        </p:nvSpPr>
        <p:spPr bwMode="auto">
          <a:xfrm>
            <a:off x="3430116" y="188640"/>
            <a:ext cx="8640960" cy="113035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baseline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r>
              <a:rPr lang="cs-CZ" sz="2400" dirty="0">
                <a:solidFill>
                  <a:schemeClr val="tx1"/>
                </a:solidFill>
              </a:rPr>
              <a:t>Kam po střední škole při získání maturitního vysvědčení?</a:t>
            </a:r>
          </a:p>
        </p:txBody>
      </p:sp>
    </p:spTree>
    <p:extLst>
      <p:ext uri="{BB962C8B-B14F-4D97-AF65-F5344CB8AC3E}">
        <p14:creationId xmlns:p14="http://schemas.microsoft.com/office/powerpoint/2010/main" xmlns="" val="416051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31084" y="188640"/>
            <a:ext cx="3384376" cy="5844998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61764" y="188640"/>
            <a:ext cx="2947410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>
              <a:lnSpc>
                <a:spcPct val="90000"/>
              </a:lnSpc>
              <a:spcBef>
                <a:spcPct val="0"/>
              </a:spcBef>
            </a:pPr>
            <a:r>
              <a:rPr lang="cs-CZ" sz="3200" b="1" u="sng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Vysoká škola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7868" y="1450902"/>
            <a:ext cx="3490751" cy="469069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981844" y="927446"/>
            <a:ext cx="26376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>
              <a:lnSpc>
                <a:spcPct val="90000"/>
              </a:lnSpc>
              <a:spcBef>
                <a:spcPct val="0"/>
              </a:spcBef>
            </a:pPr>
            <a:r>
              <a:rPr lang="cs-CZ" sz="2400" b="1" dirty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rPr>
              <a:t>Přihláška</a:t>
            </a:r>
            <a:r>
              <a:rPr lang="cs-CZ" sz="3200" b="1" dirty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0" name="Rukopis 9"/>
              <p14:cNvContentPartPr/>
              <p14:nvPr/>
            </p14:nvContentPartPr>
            <p14:xfrm>
              <a:off x="3760274" y="2924944"/>
              <a:ext cx="580680" cy="720"/>
            </p14:xfrm>
          </p:contentPart>
        </mc:Choice>
        <mc:Fallback>
          <p:pic>
            <p:nvPicPr>
              <p:cNvPr id="10" name="Rukopis 9"/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712394" y="2732704"/>
                <a:ext cx="676440" cy="385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358421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 bwMode="auto">
          <a:xfrm>
            <a:off x="765820" y="2780928"/>
            <a:ext cx="7013359" cy="117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7200" dirty="0">
                <a:solidFill>
                  <a:srgbClr val="FF99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Možnosti v zahraničí</a:t>
            </a:r>
          </a:p>
        </p:txBody>
      </p:sp>
    </p:spTree>
    <p:extLst>
      <p:ext uri="{BB962C8B-B14F-4D97-AF65-F5344CB8AC3E}">
        <p14:creationId xmlns:p14="http://schemas.microsoft.com/office/powerpoint/2010/main" xmlns="" val="119509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6700" y="113299"/>
            <a:ext cx="2668152" cy="582730"/>
          </a:xfrm>
        </p:spPr>
        <p:txBody>
          <a:bodyPr/>
          <a:lstStyle/>
          <a:p>
            <a:r>
              <a:rPr lang="cs-CZ" sz="3200" dirty="0">
                <a:solidFill>
                  <a:srgbClr val="C00000"/>
                </a:solidFill>
              </a:rPr>
              <a:t>Studium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552249" y="1484784"/>
            <a:ext cx="8766051" cy="3960787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25" indent="0">
              <a:buNone/>
              <a:defRPr/>
            </a:pP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1804" y="696029"/>
            <a:ext cx="8659944" cy="6316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 výběrem školy je třeba začít včas – cca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18 měsíců před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odjezdem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některé školy požadují doložit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znalost cizího jazyka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akreditace školy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– neakreditované školy nemusí některé organizace či zaměstnavatelé zpět v ČR uznat</a:t>
            </a:r>
          </a:p>
          <a:p>
            <a:pPr>
              <a:lnSpc>
                <a:spcPct val="150000"/>
              </a:lnSpc>
            </a:pPr>
            <a:endParaRPr lang="cs-CZ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UŽITEČNÉ ODKAZY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www.internationaleducationmedia.com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- vyhledávač VŠ – svět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www.opf.slu.cz/upc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- univerzitní poradenské centrum, VŠ – EU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www.dzs.cz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 mezinárodní programy a aktivity ve všech oblastech vzdělávání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www.eurodesk.cz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evropská info síť – studium, práce, stáže, cestování apod.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http://unilink.cz/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- poradenské centrum pro studium na VŠ v GB (50+ univerzit)</a:t>
            </a:r>
          </a:p>
          <a:p>
            <a:pPr>
              <a:lnSpc>
                <a:spcPct val="150000"/>
              </a:lnSpc>
            </a:pPr>
            <a:endParaRPr lang="cs-CZ" sz="23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xmlns="" val="316111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/>
          <a:srcRect b="6364"/>
          <a:stretch/>
        </p:blipFill>
        <p:spPr>
          <a:xfrm>
            <a:off x="189756" y="332656"/>
            <a:ext cx="8136904" cy="584941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4064" y="210581"/>
            <a:ext cx="3208800" cy="582730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C00000"/>
                </a:solidFill>
              </a:rPr>
              <a:t>Práce - EURES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522413" y="1491210"/>
            <a:ext cx="8766051" cy="3960787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25" indent="0">
              <a:buNone/>
              <a:defRPr/>
            </a:pPr>
            <a:endParaRPr lang="cs-CZ" b="1" dirty="0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xmlns="" id="{CAA752ED-7387-481E-B8F0-AAC563A5FFE7}"/>
              </a:ext>
            </a:extLst>
          </p:cNvPr>
          <p:cNvSpPr txBox="1">
            <a:spLocks/>
          </p:cNvSpPr>
          <p:nvPr/>
        </p:nvSpPr>
        <p:spPr bwMode="auto">
          <a:xfrm>
            <a:off x="8301698" y="1356632"/>
            <a:ext cx="3759589" cy="12342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47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baseline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r>
              <a:rPr lang="cs-CZ" sz="3200" dirty="0">
                <a:solidFill>
                  <a:schemeClr val="tx1"/>
                </a:solidFill>
              </a:rPr>
              <a:t>Eures = Evropská služba zaměstnanosti</a:t>
            </a:r>
            <a:r>
              <a:rPr lang="cs-CZ" sz="3200" b="0" dirty="0">
                <a:solidFill>
                  <a:schemeClr val="tx1"/>
                </a:solidFill>
              </a:rPr>
              <a:t>. </a:t>
            </a:r>
          </a:p>
          <a:p>
            <a:pPr algn="l"/>
            <a:endParaRPr lang="cs-CZ" sz="3200" b="0" dirty="0">
              <a:solidFill>
                <a:schemeClr val="tx1"/>
              </a:solidFill>
            </a:endParaRPr>
          </a:p>
          <a:p>
            <a:pPr algn="l"/>
            <a:r>
              <a:rPr lang="cs-CZ" sz="3200" dirty="0">
                <a:solidFill>
                  <a:schemeClr val="tx1"/>
                </a:solidFill>
              </a:rPr>
              <a:t>Eures </a:t>
            </a:r>
            <a:r>
              <a:rPr lang="cs-CZ" sz="3200" b="0" dirty="0">
                <a:solidFill>
                  <a:schemeClr val="tx1"/>
                </a:solidFill>
              </a:rPr>
              <a:t>je evropský portál, který se zabývá poskytováním informací o pracovních a vzdělávacích příležitostech v zahraničí </a:t>
            </a:r>
          </a:p>
        </p:txBody>
      </p:sp>
    </p:spTree>
    <p:extLst>
      <p:ext uri="{BB962C8B-B14F-4D97-AF65-F5344CB8AC3E}">
        <p14:creationId xmlns:p14="http://schemas.microsoft.com/office/powerpoint/2010/main" xmlns="" val="209960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6620" y="225240"/>
            <a:ext cx="3426638" cy="582730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C00000"/>
                </a:solidFill>
              </a:rPr>
              <a:t>Au Pair pobyty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612250" y="1510434"/>
            <a:ext cx="8766051" cy="3960787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25" indent="0">
              <a:buNone/>
              <a:defRPr/>
            </a:pP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5820" y="739058"/>
            <a:ext cx="9274628" cy="7563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dočasný pobyt v hostitelské rodině za účelem rozšíření jazykových znalostí, poznání kultury a zvyků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nejedná se o zaměstnání, ale o studijní pobyt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většinou odjezd na 1 rok, důležité je zajistit si zdravotní pojištění a počítat se základními vstupními náklady. </a:t>
            </a:r>
          </a:p>
          <a:p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UŽITEČNÉ ODKAZY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www.culturalcare.cz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– USA (18 – 26 let), pobyt 12 – 24 měsíců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www.aupair.wz.cz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– Německo, Rakousko, Švýcarsko (18 – 29 let)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www.coolagent.cz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– USA (18-29 let), Evropa (18+), Čína (18-29)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www.studentagency.cz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– pracovní a au pair pobyty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cs-CZ" sz="2400" b="1" dirty="0"/>
          </a:p>
          <a:p>
            <a:pPr>
              <a:lnSpc>
                <a:spcPct val="150000"/>
              </a:lnSpc>
            </a:pPr>
            <a:endParaRPr lang="cs-CZ" sz="23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xmlns="" val="346538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 bwMode="auto">
          <a:xfrm>
            <a:off x="621804" y="2492896"/>
            <a:ext cx="7013359" cy="117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72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Nástup do zaměstnání</a:t>
            </a:r>
          </a:p>
        </p:txBody>
      </p:sp>
    </p:spTree>
    <p:extLst>
      <p:ext uri="{BB962C8B-B14F-4D97-AF65-F5344CB8AC3E}">
        <p14:creationId xmlns:p14="http://schemas.microsoft.com/office/powerpoint/2010/main" xmlns="" val="180561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18548" y="298914"/>
            <a:ext cx="3845378" cy="564975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Kde hledat práci?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8336" y="863889"/>
            <a:ext cx="9280187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přátelé a známí 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www.jobs.cz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www.prace.cz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www.hotjobs.cz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…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profesní sociální síť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mobilní aplikace -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Práce za rohem, Brigády do kapsy aj.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nabídky ÚP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http://portal.mpsv.cz/sz/obcane/vmjedno/vmrozsir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kontaktovat vytipované firmy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agentury práce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inzerce v médiích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- novinách, časopisech, televizi, rádiu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veletrhy pracovních příležitostí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 burzy práce a vzdělávání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endParaRPr lang="cs-CZ" sz="2400" dirty="0"/>
          </a:p>
          <a:p>
            <a:endParaRPr lang="cs-CZ" sz="2400" dirty="0">
              <a:solidFill>
                <a:srgbClr val="CC0099"/>
              </a:solidFill>
            </a:endParaRPr>
          </a:p>
          <a:p>
            <a:endParaRPr lang="cs-CZ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22204" y="2060848"/>
            <a:ext cx="1724266" cy="46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66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30316" y="265406"/>
            <a:ext cx="6408712" cy="564975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Požadavky zaměstnavatelů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9796" y="842463"/>
            <a:ext cx="10153128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Jaké máte znalosti? (Zdali umíte cizí jazyky, ostatní kurzy, stáže)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Jaké máte dovednosti a schopnosti? (vlastníte ŘP, ovládáte PC, komunikace, organizační schopnosti apod.)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Jakou máte praxi? (prázdninové brigády, praxe v rámci studia, praxe v zahraničí..)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Jaké máte zdravotní omezení? (např. alergie, vady zraku apod.)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Jste ochotní za prací dojíždět ? (výhody x nevýhody)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Jste ochotni přijmout jakoukoliv práci? (Uvědomit si, jakou práci byste určitě vykonávat nechtěli)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Jak se se svou profesí uplatníte na trhu práce? (nejžádanější profese, budete v budoucnu s Vašim vybraným oborem uplatnitelní?) </a:t>
            </a:r>
          </a:p>
          <a:p>
            <a:endParaRPr lang="cs-CZ" sz="2100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100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1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požadavky zaměstnavatelů: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co jste schopni se dále naučit, co hodláte v počátcích obětovat…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flexibilita, přizpůsobivost, rozhodnost, schopnost týmové práce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100" dirty="0">
                <a:latin typeface="Arial" panose="020B0604020202020204" pitchFamily="34" charset="0"/>
                <a:cs typeface="Arial" panose="020B0604020202020204" pitchFamily="34" charset="0"/>
              </a:rPr>
              <a:t>smysl pro kvalitní práci, loajalita k firmě… </a:t>
            </a:r>
          </a:p>
        </p:txBody>
      </p:sp>
    </p:spTree>
    <p:extLst>
      <p:ext uri="{BB962C8B-B14F-4D97-AF65-F5344CB8AC3E}">
        <p14:creationId xmlns:p14="http://schemas.microsoft.com/office/powerpoint/2010/main" xmlns="" val="3578393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14692" y="4837972"/>
            <a:ext cx="2116879" cy="20200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34572" y="278371"/>
            <a:ext cx="3845378" cy="564975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Osobní portfolio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3772" y="1485717"/>
            <a:ext cx="8686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Životopis, motivační dopis a průvodní dopis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Doklady o dosaženém vzdělání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Osvědčení, certifikáty (kurzy)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Výpis z evidence rejstříku trestů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Reference z předchozího zaměstnání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818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34572" y="226885"/>
            <a:ext cx="3845378" cy="564975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Osobní portfolio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69876" y="980728"/>
            <a:ext cx="88507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CC0099"/>
                </a:solidFill>
              </a:rPr>
              <a:t>ŽIVOTOPIS (CV) </a:t>
            </a:r>
          </a:p>
          <a:p>
            <a:endParaRPr lang="cs-CZ" sz="2400" b="1" dirty="0">
              <a:solidFill>
                <a:srgbClr val="CC0099"/>
              </a:solidFill>
            </a:endParaRPr>
          </a:p>
          <a:p>
            <a:r>
              <a:rPr lang="cs-CZ" sz="2000" b="1" u="sng" dirty="0">
                <a:solidFill>
                  <a:srgbClr val="001E96"/>
                </a:solidFill>
                <a:latin typeface="Arial" pitchFamily="34" charset="0"/>
                <a:ea typeface="+mj-ea"/>
                <a:cs typeface="Arial" pitchFamily="34" charset="0"/>
              </a:rPr>
              <a:t>ZÁSADY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Stručnost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Přehlednost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Zdůraznění podstatných informací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Pravdivost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Bez gramatických a stylistických chyb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itchFamily="34" charset="0"/>
                <a:ea typeface="+mj-ea"/>
                <a:cs typeface="Arial" pitchFamily="34" charset="0"/>
              </a:rPr>
              <a:t>Forma – úhlednost, jednoduchost </a:t>
            </a:r>
          </a:p>
          <a:p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r>
              <a:rPr lang="cs-CZ" sz="2400" b="1" dirty="0"/>
              <a:t>AKTUALIZUJTE – Doplňujte údaje, piště na míru</a:t>
            </a:r>
          </a:p>
          <a:p>
            <a:r>
              <a:rPr lang="cs-CZ" sz="2400" b="1" dirty="0"/>
              <a:t>SNAŽTE SE ZAUJMOUT– především obsahem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CC0099"/>
                </a:solidFill>
              </a:rPr>
              <a:t>i letní brigáda či praxe při studiu se počítá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8947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14692" y="154020"/>
            <a:ext cx="2802052" cy="482359"/>
          </a:xfrm>
        </p:spPr>
        <p:txBody>
          <a:bodyPr>
            <a:normAutofit fontScale="90000"/>
          </a:bodyPr>
          <a:lstStyle/>
          <a:p>
            <a:r>
              <a:rPr lang="cs-CZ" sz="2800" dirty="0">
                <a:solidFill>
                  <a:srgbClr val="CC0099"/>
                </a:solidFill>
              </a:rPr>
              <a:t>Životopis - vzor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59659" y="12478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1869" y="0"/>
            <a:ext cx="5536033" cy="6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017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46540" y="180550"/>
            <a:ext cx="3845378" cy="564975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Osobní portfolio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1844" y="980728"/>
            <a:ext cx="89249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CC0099"/>
                </a:solidFill>
              </a:rPr>
              <a:t>MOTIVAČNÍ DOPIS </a:t>
            </a:r>
            <a:r>
              <a:rPr lang="en-US" sz="2400" b="1" dirty="0">
                <a:solidFill>
                  <a:srgbClr val="CC0099"/>
                </a:solidFill>
              </a:rPr>
              <a:t>&amp;</a:t>
            </a:r>
            <a:r>
              <a:rPr lang="cs-CZ" sz="2400" b="1" dirty="0">
                <a:solidFill>
                  <a:srgbClr val="CC0099"/>
                </a:solidFill>
              </a:rPr>
              <a:t> PRŮVODNÍ DOPIS</a:t>
            </a:r>
          </a:p>
          <a:p>
            <a:endParaRPr lang="cs-CZ" sz="2400" b="1" dirty="0">
              <a:solidFill>
                <a:srgbClr val="CC00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Oslovte </a:t>
            </a:r>
            <a:r>
              <a:rPr lang="cs-CZ" sz="2400" b="1" dirty="0"/>
              <a:t>konkrétní osobu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Pište </a:t>
            </a:r>
            <a:r>
              <a:rPr lang="cs-CZ" sz="2400" b="1" dirty="0"/>
              <a:t>na míru </a:t>
            </a:r>
            <a:r>
              <a:rPr lang="cs-CZ" sz="2400" dirty="0"/>
              <a:t>firmě i dané pozici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Co Vás na pozici zaujalo a jak můžete uplatnit své zkušenosti a dovednosti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Více než o sobě </a:t>
            </a:r>
            <a:r>
              <a:rPr lang="cs-CZ" sz="2400" b="1" dirty="0"/>
              <a:t>piště o svém potenciálním zaměstnavateli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Vaše </a:t>
            </a:r>
            <a:r>
              <a:rPr lang="cs-CZ" sz="2400" b="1" dirty="0"/>
              <a:t>vize</a:t>
            </a:r>
            <a:r>
              <a:rPr lang="cs-CZ" sz="2400" dirty="0"/>
              <a:t> a postřehy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Připište něco konkrétního, </a:t>
            </a:r>
            <a:r>
              <a:rPr lang="cs-CZ" sz="2400" b="1" dirty="0"/>
              <a:t>co Vás </a:t>
            </a:r>
            <a:r>
              <a:rPr lang="cs-CZ" sz="2400" dirty="0"/>
              <a:t> na společnosti </a:t>
            </a:r>
            <a:r>
              <a:rPr lang="cs-CZ" sz="2400" b="1" dirty="0"/>
              <a:t>zaujalo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Požádejte o setkání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/>
          </a:p>
          <a:p>
            <a:r>
              <a:rPr lang="cs-CZ" sz="2400" b="1" dirty="0"/>
              <a:t>Pokud zasíláte CV nebo motivační dopis elektronicky – vždy zasílejte ve formě PDF a samostatně jako přílohou k emailu.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4779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14492" y="203717"/>
            <a:ext cx="4332001" cy="564975"/>
          </a:xfrm>
        </p:spPr>
        <p:txBody>
          <a:bodyPr>
            <a:normAutofit fontScale="90000"/>
          </a:bodyPr>
          <a:lstStyle/>
          <a:p>
            <a:r>
              <a:rPr lang="cs-CZ" sz="3200" dirty="0">
                <a:solidFill>
                  <a:srgbClr val="CC0099"/>
                </a:solidFill>
              </a:rPr>
              <a:t>Motivační dopis - vzor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69876" y="1268760"/>
            <a:ext cx="8903455" cy="515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Eva Souralová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Beskydská 221/16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790 01 Jeseník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Tel.: + 420 734 216 891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E-mail: </a:t>
            </a:r>
            <a:r>
              <a:rPr lang="cs-CZ" sz="1300" dirty="0">
                <a:latin typeface="Calibri" pitchFamily="34" charset="0"/>
                <a:cs typeface="Calibri" pitchFamily="34" charset="0"/>
                <a:hlinkClick r:id="rId2"/>
              </a:rPr>
              <a:t>souralova.eva@seznam.cz</a:t>
            </a: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endParaRPr lang="cs-CZ" sz="1300" b="1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b="1" dirty="0">
                <a:latin typeface="Calibri" pitchFamily="34" charset="0"/>
                <a:cs typeface="Calibri" pitchFamily="34" charset="0"/>
              </a:rPr>
              <a:t>ATEKA, a.s.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b="1" dirty="0">
                <a:latin typeface="Calibri" pitchFamily="34" charset="0"/>
                <a:cs typeface="Calibri" pitchFamily="34" charset="0"/>
              </a:rPr>
              <a:t>pí Anna Onderková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b="1" dirty="0">
                <a:latin typeface="Calibri" pitchFamily="34" charset="0"/>
                <a:cs typeface="Calibri" pitchFamily="34" charset="0"/>
              </a:rPr>
              <a:t>vedoucí personálního oddělení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b="1" dirty="0">
                <a:latin typeface="Calibri" pitchFamily="34" charset="0"/>
                <a:cs typeface="Calibri" pitchFamily="34" charset="0"/>
              </a:rPr>
              <a:t>8. května 523/6</a:t>
            </a:r>
          </a:p>
          <a:p>
            <a:pPr algn="just">
              <a:lnSpc>
                <a:spcPct val="80000"/>
              </a:lnSpc>
              <a:defRPr/>
            </a:pPr>
            <a:r>
              <a:rPr lang="cs-CZ" sz="1300" b="1" dirty="0">
                <a:latin typeface="Calibri" pitchFamily="34" charset="0"/>
                <a:cs typeface="Calibri" pitchFamily="34" charset="0"/>
              </a:rPr>
              <a:t>779 00  Olomouc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Jeseník 1. března 2020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Vážená paní Onderková, 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obracím se na Vás na základě inzerátu publikovaného na internetových stránkách Úřadu práce České republiky – krajské pobočky v Olomouci, ve kterém hledáte vhodného kandidáta na pozici </a:t>
            </a:r>
            <a:r>
              <a:rPr lang="cs-CZ" sz="1300" b="1" dirty="0">
                <a:latin typeface="Calibri" pitchFamily="34" charset="0"/>
                <a:cs typeface="Calibri" pitchFamily="34" charset="0"/>
              </a:rPr>
              <a:t>recepční.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Jsem absolventkou Vyšší odborné školy hotelnictví a turismu v Uničově, obor cestovní ruch. V administrativě jsem pracovala 4 roky. Chtěla bych se v této oblasti dále zdokonalovat, protože mohu využít ve Vaší firmě své jazykové znalosti a schopnosti (anglický a německý jazyk slovem i písmem). Jsem připravená k dalšímu vzdělávání podle Vašich potřeb.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Pokud Vás moje žádost o zaměstnání oslovila, ráda Vám doplním další potřebné informace na osobním pohovoru.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cs-CZ" sz="1300" dirty="0">
                <a:latin typeface="Calibri" pitchFamily="34" charset="0"/>
                <a:cs typeface="Calibri" pitchFamily="34" charset="0"/>
              </a:rPr>
              <a:t>S pozdravem</a:t>
            </a:r>
          </a:p>
          <a:p>
            <a:pPr algn="just">
              <a:lnSpc>
                <a:spcPct val="80000"/>
              </a:lnSpc>
              <a:defRPr/>
            </a:pPr>
            <a:endParaRPr lang="cs-CZ" sz="1300" dirty="0">
              <a:latin typeface="Calibri" pitchFamily="34" charset="0"/>
              <a:cs typeface="Calibri" pitchFamily="34" charset="0"/>
            </a:endParaRPr>
          </a:p>
          <a:p>
            <a:r>
              <a:rPr lang="cs-CZ" sz="1300" dirty="0">
                <a:latin typeface="Calibri" pitchFamily="34" charset="0"/>
                <a:cs typeface="Calibri" pitchFamily="34" charset="0"/>
              </a:rPr>
              <a:t>Eva Souralová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1990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98150" y="152711"/>
            <a:ext cx="3845378" cy="564975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Výběrové řízení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6839" y="836712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		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Pozvání na pohovor = </a:t>
            </a:r>
            <a:r>
              <a:rPr lang="cs-CZ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PRVNÍ ÚSPĚCH</a:t>
            </a:r>
          </a:p>
          <a:p>
            <a:r>
              <a:rPr lang="cs-CZ" sz="2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připrav si své portfolio a své otázky k pohovoru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zjisti VŠE o firmě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připrav si oblečení, zjisti spojení, kontakt na personalistu, neponocuj…</a:t>
            </a:r>
          </a:p>
          <a:p>
            <a:endParaRPr lang="cs-CZ" sz="2400" b="1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 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přijď včas, vypni mobil, vyplivni žvýkačku, nekouřit…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čekej na podání ruky či vyzvání k posazení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odpovídej na otázky věcně, k tématu, oční kontakt, nešeptat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někdy je lépe říci „nevím“  </a:t>
            </a:r>
          </a:p>
          <a:p>
            <a:endParaRPr lang="cs-CZ" sz="2400" b="1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zamysli se nad průběhem – jejich otázky a mé odpovědi 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55513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70476" y="190195"/>
            <a:ext cx="4577212" cy="564975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Pracovní poměr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1844" y="980728"/>
            <a:ext cx="908773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PRACOVNÍ SMLOUVA</a:t>
            </a:r>
          </a:p>
          <a:p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Musí být uzavřena písemně před nástupem do zaměstnání.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Musí obsahovat</a:t>
            </a:r>
            <a:r>
              <a:rPr lang="cs-CZ" sz="2400" u="sng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cs-CZ" sz="2400" b="1" dirty="0">
                <a:solidFill>
                  <a:srgbClr val="33CC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</a:t>
            </a:r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nástupu, </a:t>
            </a:r>
            <a:r>
              <a:rPr lang="cs-CZ" sz="2400" b="1" dirty="0">
                <a:solidFill>
                  <a:srgbClr val="33CC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místo</a:t>
            </a:r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výkonu práce, </a:t>
            </a:r>
            <a:r>
              <a:rPr lang="cs-CZ" sz="2400" b="1" dirty="0">
                <a:solidFill>
                  <a:srgbClr val="33CC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druh</a:t>
            </a:r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práce</a:t>
            </a:r>
          </a:p>
          <a:p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u="sng" dirty="0">
                <a:latin typeface="Arial" panose="020B0604020202020204" pitchFamily="34" charset="0"/>
                <a:cs typeface="Arial" panose="020B0604020202020204" pitchFamily="34" charset="0"/>
              </a:rPr>
              <a:t>Ostatní ustanovení:</a:t>
            </a:r>
          </a:p>
          <a:p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zkušební doba – až 3 měsíce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pro vedoucí zaměstnance </a:t>
            </a:r>
            <a:b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až 6 měsíců</a:t>
            </a:r>
            <a:b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Doba určitá x neurčitá –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pravidlo 3x3 roky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NIKDY!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nepodepisujte žádný dokument, který jste si řádně nepřečetli!</a:t>
            </a:r>
          </a:p>
        </p:txBody>
      </p:sp>
    </p:spTree>
    <p:extLst>
      <p:ext uri="{BB962C8B-B14F-4D97-AF65-F5344CB8AC3E}">
        <p14:creationId xmlns:p14="http://schemas.microsoft.com/office/powerpoint/2010/main" xmlns="" val="329121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7197" y="908720"/>
            <a:ext cx="10409860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DOHODA O PROVEDENÍ PRÁCE (DPP)</a:t>
            </a:r>
          </a:p>
          <a:p>
            <a:endParaRPr lang="cs-CZ" sz="2400" b="1" u="sng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je vhodná pro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krátkodobé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nebo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jednorázové výpomoci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ale můžeme použít i pro dlouhodobější činnost, která probíhá každý měsíc v malém rozsahu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musí být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písemně sjednána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Odpracuji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300 hodin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 kalendářním roce  u jednoho zaměstnavatele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zdravotní a sociální pojištění platím pokud si vydělám více jak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10 000 Kč</a:t>
            </a:r>
          </a:p>
        </p:txBody>
      </p:sp>
    </p:spTree>
    <p:extLst>
      <p:ext uri="{BB962C8B-B14F-4D97-AF65-F5344CB8AC3E}">
        <p14:creationId xmlns:p14="http://schemas.microsoft.com/office/powerpoint/2010/main" xmlns="" val="1049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37828" y="476672"/>
            <a:ext cx="879380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DOHODA O PRACOVNÍ ČINNOSTI (DPČ)</a:t>
            </a:r>
          </a:p>
          <a:p>
            <a:endParaRPr lang="cs-CZ" sz="2400" b="1" u="sng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je vhodná pro 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nepravidelnou výpomoc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kdy nemáte se zaměstnavatelem předem rozvrženou pracovní dobu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musí být písemně sjednána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časové omezení –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max. úvazek je 20 h týdně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 jednu dohodu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zdravotní a sociální pojištění platím při výdělku nad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2 999 Kč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„Nekolidující zaměstnání“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=&gt; Můžu pracovat na Dohodu o pracovní činnosti (DPČ) a stále mohu být uchazečem o zaměstnání (V evidenci na Úřadu práce). Ve chvíli, kdy budu vykonávat práci na DPČ, stopne se mi podpora v nezaměstnanosti.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09424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07204" y="188640"/>
            <a:ext cx="4577212" cy="564975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Minimální mzda 2020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65820" y="980728"/>
            <a:ext cx="10009112" cy="5194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Stanovuje se nařízením vlády vždy k 1.lednu</a:t>
            </a:r>
          </a:p>
          <a:p>
            <a:endParaRPr lang="cs-CZ" sz="24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tarif	14 600 Kč		87,30   Kč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solidFill>
                  <a:srgbClr val="FF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	16 100 Kč		96,30   Kč 	Výuční list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solidFill>
                  <a:srgbClr val="FF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	17 800 Kč		106,40 Kč	Maturitní vysvědčení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tarif	19 600 Kč		117,40 Kč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tarif	21 700 Kč		129,70 Kč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tarif	24 000 Kč		143,20 Kč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tarif	26 500 Kč		158,10 Kč</a:t>
            </a:r>
          </a:p>
          <a:p>
            <a:pPr marL="971550" lvl="1" indent="-514350">
              <a:lnSpc>
                <a:spcPct val="150000"/>
              </a:lnSpc>
              <a:buAutoNum type="romanUcPeriod"/>
            </a:pPr>
            <a:r>
              <a:rPr lang="cs-CZ" sz="2400" b="1" dirty="0">
                <a:solidFill>
                  <a:srgbClr val="FF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	29 200 Kč		174,60 Kč	Vysokoškolský titul</a:t>
            </a:r>
          </a:p>
        </p:txBody>
      </p:sp>
    </p:spTree>
    <p:extLst>
      <p:ext uri="{BB962C8B-B14F-4D97-AF65-F5344CB8AC3E}">
        <p14:creationId xmlns:p14="http://schemas.microsoft.com/office/powerpoint/2010/main" xmlns="" val="171570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10436" y="265586"/>
            <a:ext cx="4577212" cy="564975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Nelegální práce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3812" y="1382149"/>
            <a:ext cx="92890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…znáte možná pod pojmy práce na černo, práce na zkoušku…</a:t>
            </a:r>
          </a:p>
          <a:p>
            <a:pPr algn="ctr"/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Dobrá rada….</a:t>
            </a:r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NEBRAT!!!</a:t>
            </a:r>
            <a:endParaRPr lang="cs-CZ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nemáte zdravotní pojištění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nepočítají se vám roky do důchodu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neuvedete si tuto práci v CV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zaměstnavatel vám nemusí zaplatit…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b="1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Pokuta</a:t>
            </a:r>
            <a:r>
              <a:rPr lang="cs-CZ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	vykovávající až 100.000 Kč</a:t>
            </a:r>
          </a:p>
          <a:p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zaměstnavatel až 10 mil. Kč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220744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82644" y="178352"/>
            <a:ext cx="2223088" cy="544024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Podnikání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8220" y="1604650"/>
            <a:ext cx="7272808" cy="4896544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None/>
              <a:defRPr/>
            </a:pPr>
            <a:endParaRPr lang="cs-CZ" sz="2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63284" y="1085850"/>
            <a:ext cx="5205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3283" y="1083708"/>
            <a:ext cx="52070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5683" y="1236108"/>
            <a:ext cx="52070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08874" y="723418"/>
            <a:ext cx="93154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3875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300" dirty="0">
                <a:latin typeface="Arial" panose="020B0604020202020204" pitchFamily="34" charset="0"/>
                <a:cs typeface="Arial" panose="020B0604020202020204" pitchFamily="34" charset="0"/>
              </a:rPr>
              <a:t>Musíte mít realizovatelný podnikatelský záměr</a:t>
            </a:r>
          </a:p>
          <a:p>
            <a:pPr marL="523875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300" dirty="0">
                <a:latin typeface="Arial" panose="020B0604020202020204" pitchFamily="34" charset="0"/>
                <a:cs typeface="Arial" panose="020B0604020202020204" pitchFamily="34" charset="0"/>
              </a:rPr>
              <a:t>Základní finanční zabezpečení</a:t>
            </a:r>
          </a:p>
          <a:p>
            <a:pPr marL="523875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300" dirty="0">
                <a:latin typeface="Arial" panose="020B0604020202020204" pitchFamily="34" charset="0"/>
                <a:cs typeface="Arial" panose="020B0604020202020204" pitchFamily="34" charset="0"/>
              </a:rPr>
              <a:t>Důležitá je také právní orientace</a:t>
            </a:r>
          </a:p>
          <a:p>
            <a:pPr marL="180975">
              <a:spcBef>
                <a:spcPts val="600"/>
              </a:spcBef>
            </a:pP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  <a:p>
            <a:pPr marL="180975">
              <a:spcBef>
                <a:spcPts val="600"/>
              </a:spcBef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www.jakpodnikat.cz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180975">
              <a:spcBef>
                <a:spcPts val="600"/>
              </a:spcBef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www.businessinfo.cz</a:t>
            </a: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>
              <a:spcBef>
                <a:spcPts val="600"/>
              </a:spcBef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www.podnikanivkostce.cz/Testy/testy</a:t>
            </a: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>
              <a:spcBef>
                <a:spcPts val="600"/>
              </a:spcBef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www.zaloz-podnik.cz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180975">
              <a:spcBef>
                <a:spcPts val="600"/>
              </a:spcBef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cs-CZ" sz="1600" b="1" dirty="0"/>
              <a:t>	</a:t>
            </a:r>
            <a:r>
              <a:rPr lang="cs-CZ" sz="2300" b="1" dirty="0"/>
              <a:t>	</a:t>
            </a:r>
            <a:endParaRPr lang="cs-CZ" sz="2300" dirty="0"/>
          </a:p>
          <a:p>
            <a:pPr marL="180975">
              <a:spcBef>
                <a:spcPts val="600"/>
              </a:spcBef>
            </a:pPr>
            <a:endParaRPr lang="cs-CZ" sz="2300" dirty="0"/>
          </a:p>
        </p:txBody>
      </p:sp>
      <p:sp>
        <p:nvSpPr>
          <p:cNvPr id="15" name="Obdélník 14"/>
          <p:cNvSpPr/>
          <p:nvPr/>
        </p:nvSpPr>
        <p:spPr>
          <a:xfrm>
            <a:off x="6544956" y="2013633"/>
            <a:ext cx="3435721" cy="1477736"/>
          </a:xfrm>
          <a:prstGeom prst="rect">
            <a:avLst/>
          </a:prstGeom>
          <a:noFill/>
          <a:ln>
            <a:solidFill>
              <a:srgbClr val="33CC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53852" y="4283491"/>
            <a:ext cx="3456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solidFill>
                  <a:srgbClr val="33CCCC"/>
                </a:solidFill>
                <a:latin typeface="Arial" pitchFamily="34" charset="0"/>
                <a:cs typeface="Arial" pitchFamily="34" charset="0"/>
              </a:rPr>
              <a:t>SPRÁVNÍ A JINÉ POPLATKY</a:t>
            </a:r>
            <a:endParaRPr lang="cs-CZ" b="1" dirty="0">
              <a:solidFill>
                <a:srgbClr val="33CCCC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01307" y="2067817"/>
            <a:ext cx="3323017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Pojistné 2020</a:t>
            </a:r>
          </a:p>
          <a:p>
            <a:pPr algn="ctr"/>
            <a:endParaRPr lang="cs-CZ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Zdravotní 2 352,-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Sociální 2 544,- KČ</a:t>
            </a:r>
          </a:p>
        </p:txBody>
      </p:sp>
      <p:sp>
        <p:nvSpPr>
          <p:cNvPr id="7" name="Obdélník 6"/>
          <p:cNvSpPr/>
          <p:nvPr/>
        </p:nvSpPr>
        <p:spPr>
          <a:xfrm>
            <a:off x="1318807" y="4836810"/>
            <a:ext cx="79915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125" indent="-342900">
              <a:buFont typeface="Arial" panose="020B0604020202020204" pitchFamily="34" charset="0"/>
              <a:buChar char="•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1 000,- Kč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za ohlášení živnosti při vstupu do živnostenského podnikání.</a:t>
            </a:r>
          </a:p>
          <a:p>
            <a:pPr marL="1225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4125" indent="-342900">
              <a:buFont typeface="Arial" panose="020B0604020202020204" pitchFamily="34" charset="0"/>
              <a:buChar char="•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500,- Kč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za další ohlášení živnosti bez ohledu na to, zda je ohlašována jedna živnost nebo zda je současně ohlašováno více živností.</a:t>
            </a:r>
          </a:p>
        </p:txBody>
      </p:sp>
    </p:spTree>
    <p:extLst>
      <p:ext uri="{BB962C8B-B14F-4D97-AF65-F5344CB8AC3E}">
        <p14:creationId xmlns:p14="http://schemas.microsoft.com/office/powerpoint/2010/main" xmlns="" val="383690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 bwMode="auto">
          <a:xfrm>
            <a:off x="693812" y="2204864"/>
            <a:ext cx="7013359" cy="117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7200" dirty="0">
                <a:solidFill>
                  <a:srgbClr val="99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Úřad práce </a:t>
            </a:r>
          </a:p>
        </p:txBody>
      </p:sp>
    </p:spTree>
    <p:extLst>
      <p:ext uri="{BB962C8B-B14F-4D97-AF65-F5344CB8AC3E}">
        <p14:creationId xmlns:p14="http://schemas.microsoft.com/office/powerpoint/2010/main" xmlns="" val="6192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07204" y="274684"/>
            <a:ext cx="4577212" cy="564975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rgbClr val="9900CC"/>
                </a:solidFill>
              </a:rPr>
              <a:t>Evidence na ÚP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01869" y="1123706"/>
            <a:ext cx="7093941" cy="416842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algn="ctr">
              <a:buNone/>
              <a:defRPr/>
            </a:pP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1804" y="908720"/>
            <a:ext cx="921702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u="sng" dirty="0">
                <a:solidFill>
                  <a:srgbClr val="99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SE STÁT UCHAZEČEM O ZAMĚSTNÁNÍ?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vyplnit žádost na info okýnku ÚP – „IPOS“ – přízemí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evidence </a:t>
            </a:r>
            <a:r>
              <a:rPr lang="cs-CZ" sz="2400" b="1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dobrovolná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a zdarma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(zdravotní. poj. 1 971,-)</a:t>
            </a:r>
          </a:p>
          <a:p>
            <a:pPr>
              <a:lnSpc>
                <a:spcPct val="150000"/>
              </a:lnSpc>
            </a:pPr>
            <a:r>
              <a:rPr lang="cs-CZ" sz="2400" b="1" u="sng" dirty="0">
                <a:solidFill>
                  <a:srgbClr val="99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VZÍT S SEBOU?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platný průkaz totožnosti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doklad o nejvyšším ukončeném vzdělání + jiné osvědčení</a:t>
            </a:r>
          </a:p>
          <a:p>
            <a:pPr>
              <a:lnSpc>
                <a:spcPct val="150000"/>
              </a:lnSpc>
            </a:pPr>
            <a:r>
              <a:rPr lang="cs-CZ" sz="2400" b="1" u="sng" dirty="0">
                <a:solidFill>
                  <a:srgbClr val="99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KDY SE EVIDOVAT?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kdykoliv po řádném ukončení studia, nejpozději </a:t>
            </a:r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konce září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při přerušení studia následující den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r>
              <a:rPr lang="cs-CZ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21030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sah 4">
            <a:extLst>
              <a:ext uri="{FF2B5EF4-FFF2-40B4-BE49-F238E27FC236}">
                <a16:creationId xmlns:a16="http://schemas.microsoft.com/office/drawing/2014/main" xmlns="" id="{3230DBAF-6A0E-4482-BC15-C9EF7E1E64E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1804" y="857527"/>
            <a:ext cx="8856984" cy="5142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cs-CZ" sz="2400" b="1" u="sng" dirty="0">
                <a:solidFill>
                  <a:srgbClr val="99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Kdy a kde se přihlásit na Úřad práce? 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úspěšném ukončení studia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, pokud nebudete nastupovat do práce, na VŠ či jinak pokračovat ve studiu, se opravdu můžete evidovat na ÚP kdykoliv 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během měsíce ZÁŘÍ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(nemusíte chodit hned v prvních dnech). Zdravotní pojištění za Vás bude hrazeno zpětně (v rámci měsíce Září) 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Pokud se rozhodnete přihlásit na ÚP, musíte se přihlásit tam, kde máte trvalé bydliště. (např. Mám trvalé bydliště v Písečné – přihlásím se na ÚP v Jeseníku. Pokud mám trvalé bydliště v Ostravě - přihlásím se na ÚP v Ostravě apod.) </a:t>
            </a:r>
            <a:endParaRPr lang="cs-CZ" sz="1800" dirty="0"/>
          </a:p>
          <a:p>
            <a:pPr marL="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33390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xmlns="" val="3233027769"/>
              </p:ext>
            </p:extLst>
          </p:nvPr>
        </p:nvGraphicFramePr>
        <p:xfrm>
          <a:off x="1557908" y="1268760"/>
          <a:ext cx="7346950" cy="4424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Nadpis 1"/>
          <p:cNvSpPr>
            <a:spLocks noGrp="1"/>
          </p:cNvSpPr>
          <p:nvPr>
            <p:ph type="title" idx="4294967295"/>
          </p:nvPr>
        </p:nvSpPr>
        <p:spPr>
          <a:xfrm>
            <a:off x="6094412" y="188640"/>
            <a:ext cx="4577212" cy="564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/>
            <a:r>
              <a:rPr lang="cs-CZ" sz="3200" dirty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Možnosti na ÚP</a:t>
            </a:r>
          </a:p>
        </p:txBody>
      </p:sp>
    </p:spTree>
    <p:extLst>
      <p:ext uri="{BB962C8B-B14F-4D97-AF65-F5344CB8AC3E}">
        <p14:creationId xmlns:p14="http://schemas.microsoft.com/office/powerpoint/2010/main" xmlns="" val="337590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9F10284-353E-4753-9F27-86881492F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9876" y="1916832"/>
            <a:ext cx="8686801" cy="4191000"/>
          </a:xfrm>
        </p:spPr>
        <p:txBody>
          <a:bodyPr/>
          <a:lstStyle/>
          <a:p>
            <a:pPr marL="4572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Adresa: 	Karla Čapka 1147/10, Jeseník 790 01 (Budova IPOS)</a:t>
            </a:r>
          </a:p>
          <a:p>
            <a:pPr marL="4572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Telefon:	+420 950 121 301</a:t>
            </a:r>
          </a:p>
          <a:p>
            <a:pPr marL="4572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Email:		podatelna.je@uradprace.cz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xmlns="" id="{F220E5D9-8639-4573-A228-DCD6D5AE8795}"/>
              </a:ext>
            </a:extLst>
          </p:cNvPr>
          <p:cNvSpPr txBox="1">
            <a:spLocks/>
          </p:cNvSpPr>
          <p:nvPr/>
        </p:nvSpPr>
        <p:spPr bwMode="auto">
          <a:xfrm>
            <a:off x="693812" y="291826"/>
            <a:ext cx="7961588" cy="564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32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KONTAKTNÍ INFORMACE</a:t>
            </a:r>
          </a:p>
        </p:txBody>
      </p:sp>
    </p:spTree>
    <p:extLst>
      <p:ext uri="{BB962C8B-B14F-4D97-AF65-F5344CB8AC3E}">
        <p14:creationId xmlns:p14="http://schemas.microsoft.com/office/powerpoint/2010/main" xmlns="" val="44437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96CD1157-B747-4406-B043-4E193C546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84" y="1196752"/>
            <a:ext cx="11305256" cy="540060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b="1" u="sng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Oddělení poradenství </a:t>
            </a:r>
          </a:p>
          <a:p>
            <a:pPr marL="45720" indent="0">
              <a:lnSpc>
                <a:spcPct val="110000"/>
              </a:lnSpc>
              <a:buNone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Poradce IPS v projektu PIPS: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Ing. Ivana Pavlovová,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ivana.pavlovova@uradprace.cz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+ 420 950 121 495 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Poradce pro volbu povolání: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Bc. Alena Jedličková,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alena.jedlickova1@uradprace.cz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+ 420 950 121 487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Odborný pracovník IPS: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Bc. Gabriela Horáčková,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gabriela.horackova@uradprace.cz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+ 420 950 121 451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Referent zaměstnatelnosti – Rekvalifikace: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Diana Šašinková,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diana.sasinkova@uradprace.cz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+ 420 950 121 323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r>
              <a:rPr lang="cs-CZ" b="1" u="sng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Infocentrum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EFES – poradce INFOcentra (Žádosti o evidenci na ÚP)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Eva Balcárková,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eva.balcarkova@uradprace.cz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+ 420 950 121 484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xmlns="" id="{5F8EC8E4-79F4-4587-A1FC-7041FDD10AE5}"/>
              </a:ext>
            </a:extLst>
          </p:cNvPr>
          <p:cNvSpPr txBox="1">
            <a:spLocks/>
          </p:cNvSpPr>
          <p:nvPr/>
        </p:nvSpPr>
        <p:spPr bwMode="auto">
          <a:xfrm>
            <a:off x="1773932" y="260648"/>
            <a:ext cx="7961588" cy="564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KONTAKTY NA POVĚŘENÉ OSOBY ÚP</a:t>
            </a:r>
          </a:p>
        </p:txBody>
      </p:sp>
    </p:spTree>
    <p:extLst>
      <p:ext uri="{BB962C8B-B14F-4D97-AF65-F5344CB8AC3E}">
        <p14:creationId xmlns:p14="http://schemas.microsoft.com/office/powerpoint/2010/main" xmlns="" val="133116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34A14824-72C7-4F6C-BF6F-1F3F6249C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Příloha č.1 	Status studenta</a:t>
            </a:r>
          </a:p>
          <a:p>
            <a:r>
              <a:rPr lang="cs-CZ" dirty="0"/>
              <a:t>Příloha č.2	Jak zvládnout maturitu (i v režimu COVID-19)</a:t>
            </a:r>
          </a:p>
          <a:p>
            <a:r>
              <a:rPr lang="cs-CZ" dirty="0"/>
              <a:t>Příloha č.3	Rozcestník: Kam po maturitě? </a:t>
            </a:r>
          </a:p>
          <a:p>
            <a:r>
              <a:rPr lang="cs-CZ" dirty="0"/>
              <a:t>Příloha č. 4	Které veřejné VŠ ještě přijímají přihlášky?</a:t>
            </a: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xmlns="" id="{74E3B381-85E0-4FF4-8E50-F791821BD0FA}"/>
              </a:ext>
            </a:extLst>
          </p:cNvPr>
          <p:cNvSpPr txBox="1">
            <a:spLocks/>
          </p:cNvSpPr>
          <p:nvPr/>
        </p:nvSpPr>
        <p:spPr bwMode="auto">
          <a:xfrm>
            <a:off x="621804" y="116632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Seznam příloh  </a:t>
            </a:r>
          </a:p>
        </p:txBody>
      </p:sp>
    </p:spTree>
    <p:extLst>
      <p:ext uri="{BB962C8B-B14F-4D97-AF65-F5344CB8AC3E}">
        <p14:creationId xmlns:p14="http://schemas.microsoft.com/office/powerpoint/2010/main" xmlns="" val="335701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 bwMode="auto">
          <a:xfrm>
            <a:off x="621804" y="162127"/>
            <a:ext cx="7013359" cy="117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Děkujeme za pozornost</a:t>
            </a:r>
          </a:p>
        </p:txBody>
      </p:sp>
      <p:sp>
        <p:nvSpPr>
          <p:cNvPr id="7" name="Zástupný obsah 2">
            <a:extLst>
              <a:ext uri="{FF2B5EF4-FFF2-40B4-BE49-F238E27FC236}">
                <a16:creationId xmlns:a16="http://schemas.microsoft.com/office/drawing/2014/main" xmlns="" id="{0378694C-82D3-4860-B417-D7A9C62761CB}"/>
              </a:ext>
            </a:extLst>
          </p:cNvPr>
          <p:cNvSpPr txBox="1">
            <a:spLocks/>
          </p:cNvSpPr>
          <p:nvPr/>
        </p:nvSpPr>
        <p:spPr>
          <a:xfrm>
            <a:off x="765820" y="2132856"/>
            <a:ext cx="8686801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xmlns="" id="{E0D56BAC-0E0B-4BAF-9623-9D2BEFAA91C4}"/>
              </a:ext>
            </a:extLst>
          </p:cNvPr>
          <p:cNvSpPr txBox="1">
            <a:spLocks/>
          </p:cNvSpPr>
          <p:nvPr/>
        </p:nvSpPr>
        <p:spPr>
          <a:xfrm>
            <a:off x="189756" y="1844824"/>
            <a:ext cx="8686801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Doufáme, že se Vám tato prezentace líbila a prozradila Vám  základní důležité informace.</a:t>
            </a:r>
          </a:p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Držíme palce u závěrečných a maturitních zkoušek a do budoucího života spoustu osobních i kariérových úspěchů. </a:t>
            </a:r>
          </a:p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</a:p>
          <a:p>
            <a:pPr marL="4572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			Tým oddělení Poradenství</a:t>
            </a:r>
          </a:p>
          <a:p>
            <a:pPr marL="4572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			Úřad práce v Jeseníku</a:t>
            </a:r>
          </a:p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157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rezentace obchodní strategi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_14351900_TF03460663" id="{8E2DBD7C-949C-411F-B15C-457798E0DCA5}" vid="{8C41040E-D6A0-4432-AA9A-6ED52CC590D0}"/>
    </a:ext>
  </a:extLst>
</a:theme>
</file>

<file path=ppt/theme/theme2.xml><?xml version="1.0" encoding="utf-8"?>
<a:theme xmlns:a="http://schemas.openxmlformats.org/drawingml/2006/main" name="Motiv Offic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7CB30B94-6D3B-4C91-947C-5EB8E8EFFE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3E1689-1E09-4ADC-A5E7-6718BF79A8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FF1070-8794-47AC-90B7-1F2E078096FF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terms/"/>
    <ds:schemaRef ds:uri="http://schemas.microsoft.com/office/2006/documentManagement/types"/>
    <ds:schemaRef ds:uri="40262f94-9f35-4ac3-9a90-690165a166b7"/>
    <ds:schemaRef ds:uri="a4f35948-e619-41b3-aa29-22878b09cfd2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 obchodní strategie</Template>
  <TotalTime>132</TotalTime>
  <Words>1925</Words>
  <Application>Microsoft Office PowerPoint</Application>
  <PresentationFormat>Vlastní</PresentationFormat>
  <Paragraphs>349</Paragraphs>
  <Slides>36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Prezentace obchodní strategie</vt:lpstr>
      <vt:lpstr>Ukončení Střední školy 2020</vt:lpstr>
      <vt:lpstr>Představení </vt:lpstr>
      <vt:lpstr>Status studenta</vt:lpstr>
      <vt:lpstr>Snímek 4</vt:lpstr>
      <vt:lpstr>Snímek 5</vt:lpstr>
      <vt:lpstr>Snímek 6</vt:lpstr>
      <vt:lpstr>Kam po střední škole při získání maturitního vysvědčení?</vt:lpstr>
      <vt:lpstr>Snímek 8</vt:lpstr>
      <vt:lpstr>Snímek 9</vt:lpstr>
      <vt:lpstr>Snímek 10</vt:lpstr>
      <vt:lpstr>Studium</vt:lpstr>
      <vt:lpstr>Práce - EURES</vt:lpstr>
      <vt:lpstr>Au Pair pobyty</vt:lpstr>
      <vt:lpstr>Snímek 14</vt:lpstr>
      <vt:lpstr>Kde hledat práci?</vt:lpstr>
      <vt:lpstr>Požadavky zaměstnavatelů</vt:lpstr>
      <vt:lpstr>Osobní portfolio</vt:lpstr>
      <vt:lpstr>Osobní portfolio</vt:lpstr>
      <vt:lpstr>Životopis - vzor</vt:lpstr>
      <vt:lpstr>Osobní portfolio</vt:lpstr>
      <vt:lpstr>Motivační dopis - vzor</vt:lpstr>
      <vt:lpstr>Výběrové řízení</vt:lpstr>
      <vt:lpstr>Pracovní poměr</vt:lpstr>
      <vt:lpstr>Snímek 24</vt:lpstr>
      <vt:lpstr>Snímek 25</vt:lpstr>
      <vt:lpstr>Minimální mzda 2020</vt:lpstr>
      <vt:lpstr>Nelegální práce</vt:lpstr>
      <vt:lpstr>Podnikání</vt:lpstr>
      <vt:lpstr>Snímek 29</vt:lpstr>
      <vt:lpstr>Evidence na ÚP</vt:lpstr>
      <vt:lpstr>Snímek 31</vt:lpstr>
      <vt:lpstr>Možnosti na ÚP</vt:lpstr>
      <vt:lpstr>Snímek 33</vt:lpstr>
      <vt:lpstr>Snímek 34</vt:lpstr>
      <vt:lpstr>Snímek 35</vt:lpstr>
      <vt:lpstr>Snímek 36</vt:lpstr>
    </vt:vector>
  </TitlesOfParts>
  <Company>Úřad práce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 po střední škole?</dc:title>
  <dc:creator>Pavlovová Ivana Ing. (UPM-JEA)</dc:creator>
  <cp:lastModifiedBy>Pavla Tovaryšová</cp:lastModifiedBy>
  <cp:revision>18</cp:revision>
  <dcterms:created xsi:type="dcterms:W3CDTF">2020-04-27T12:13:17Z</dcterms:created>
  <dcterms:modified xsi:type="dcterms:W3CDTF">2020-06-08T05:56:49Z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